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handoutMasterIdLst>
    <p:handoutMasterId r:id="rId40"/>
  </p:handoutMasterIdLst>
  <p:sldIdLst>
    <p:sldId id="345" r:id="rId3"/>
    <p:sldId id="346" r:id="rId4"/>
    <p:sldId id="351" r:id="rId5"/>
    <p:sldId id="349" r:id="rId6"/>
    <p:sldId id="350" r:id="rId7"/>
    <p:sldId id="314" r:id="rId8"/>
    <p:sldId id="375" r:id="rId9"/>
    <p:sldId id="352" r:id="rId10"/>
    <p:sldId id="353" r:id="rId11"/>
    <p:sldId id="320" r:id="rId12"/>
    <p:sldId id="355" r:id="rId13"/>
    <p:sldId id="356" r:id="rId14"/>
    <p:sldId id="357" r:id="rId15"/>
    <p:sldId id="358" r:id="rId16"/>
    <p:sldId id="359" r:id="rId17"/>
    <p:sldId id="360" r:id="rId18"/>
    <p:sldId id="324" r:id="rId19"/>
    <p:sldId id="362" r:id="rId20"/>
    <p:sldId id="363" r:id="rId21"/>
    <p:sldId id="364" r:id="rId22"/>
    <p:sldId id="365" r:id="rId23"/>
    <p:sldId id="328" r:id="rId24"/>
    <p:sldId id="367" r:id="rId25"/>
    <p:sldId id="330" r:id="rId26"/>
    <p:sldId id="332" r:id="rId27"/>
    <p:sldId id="334" r:id="rId28"/>
    <p:sldId id="373" r:id="rId29"/>
    <p:sldId id="376" r:id="rId30"/>
    <p:sldId id="377" r:id="rId31"/>
    <p:sldId id="378" r:id="rId32"/>
    <p:sldId id="379" r:id="rId33"/>
    <p:sldId id="380" r:id="rId34"/>
    <p:sldId id="381" r:id="rId35"/>
    <p:sldId id="339" r:id="rId36"/>
    <p:sldId id="344" r:id="rId37"/>
    <p:sldId id="342" r:id="rId3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E8EA"/>
    <a:srgbClr val="9AEAD9"/>
    <a:srgbClr val="A2DCE2"/>
    <a:srgbClr val="FFFFFF"/>
    <a:srgbClr val="5A9267"/>
    <a:srgbClr val="FFFF99"/>
    <a:srgbClr val="AD7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71" d="100"/>
          <a:sy n="71" d="100"/>
        </p:scale>
        <p:origin x="1440"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E7ABB272-692D-4116-A6B4-0B137E14F61A}" type="datetimeFigureOut">
              <a:rPr lang="en-US" smtClean="0"/>
              <a:pPr/>
              <a:t>10/15/2018</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A1D90A98-518C-4DB4-AF9D-6EB071DABCCD}" type="slidenum">
              <a:rPr lang="en-US" smtClean="0"/>
              <a:pPr/>
              <a:t>‹#›</a:t>
            </a:fld>
            <a:endParaRPr lang="en-US"/>
          </a:p>
        </p:txBody>
      </p:sp>
    </p:spTree>
    <p:extLst>
      <p:ext uri="{BB962C8B-B14F-4D97-AF65-F5344CB8AC3E}">
        <p14:creationId xmlns:p14="http://schemas.microsoft.com/office/powerpoint/2010/main" val="778657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D0E0A6A-660E-4BA0-867C-F2361CF8BC42}" type="datetimeFigureOut">
              <a:rPr lang="en-US" smtClean="0"/>
              <a:pPr/>
              <a:t>10/15/2018</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07B4CB0-8C49-4817-B578-27464EB43FCB}" type="slidenum">
              <a:rPr lang="en-US" smtClean="0"/>
              <a:pPr/>
              <a:t>‹#›</a:t>
            </a:fld>
            <a:endParaRPr lang="en-US"/>
          </a:p>
        </p:txBody>
      </p:sp>
    </p:spTree>
    <p:extLst>
      <p:ext uri="{BB962C8B-B14F-4D97-AF65-F5344CB8AC3E}">
        <p14:creationId xmlns:p14="http://schemas.microsoft.com/office/powerpoint/2010/main" val="252097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a:t>
            </a:r>
            <a:r>
              <a:rPr lang="en-US" baseline="0" dirty="0"/>
              <a:t> of the required strategies were at the Policies/Systems and Community levels of the Prevention Model because they are designed to impact a whole population such as youth or parents. These environmental strategies are more likely to lead to population-level changes because they work by changing the social context and community norms that promote healthy behaviors and decrease risky ones.  Optional strategies included those that focused on small groups of parents or individual youth or young adults.</a:t>
            </a:r>
            <a:endParaRPr lang="en-US" dirty="0"/>
          </a:p>
          <a:p>
            <a:endParaRPr lang="en-US" dirty="0"/>
          </a:p>
        </p:txBody>
      </p:sp>
      <p:sp>
        <p:nvSpPr>
          <p:cNvPr id="4" name="Slide Number Placeholder 3"/>
          <p:cNvSpPr>
            <a:spLocks noGrp="1"/>
          </p:cNvSpPr>
          <p:nvPr>
            <p:ph type="sldNum" sz="quarter" idx="10"/>
          </p:nvPr>
        </p:nvSpPr>
        <p:spPr/>
        <p:txBody>
          <a:bodyPr/>
          <a:lstStyle/>
          <a:p>
            <a:fld id="{B07B4CB0-8C49-4817-B578-27464EB43FCB}" type="slidenum">
              <a:rPr lang="en-US" smtClean="0"/>
              <a:pPr/>
              <a:t>10</a:t>
            </a:fld>
            <a:endParaRPr lang="en-US"/>
          </a:p>
        </p:txBody>
      </p:sp>
    </p:spTree>
    <p:extLst>
      <p:ext uri="{BB962C8B-B14F-4D97-AF65-F5344CB8AC3E}">
        <p14:creationId xmlns:p14="http://schemas.microsoft.com/office/powerpoint/2010/main" val="22655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B4CB0-8C49-4817-B578-27464EB43F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7217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D72AE15-F3FF-4864-B1A4-8A201B43C872}" type="datetimeFigureOut">
              <a:rPr lang="en-US" smtClean="0"/>
              <a:pPr/>
              <a:t>10/15/2018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6AC40BB-E8DD-42F3-8BBB-DCFDE71E3384}" type="slidenum">
              <a:rPr lang="en-US" smtClean="0"/>
              <a:pPr/>
              <a:t>‹#›</a:t>
            </a:fld>
            <a:endParaRPr lang="en-US"/>
          </a:p>
        </p:txBody>
      </p:sp>
    </p:spTree>
    <p:extLst>
      <p:ext uri="{BB962C8B-B14F-4D97-AF65-F5344CB8AC3E}">
        <p14:creationId xmlns:p14="http://schemas.microsoft.com/office/powerpoint/2010/main" val="211573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77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0607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 y="0"/>
            <a:ext cx="9144001" cy="6865620"/>
          </a:xfrm>
          <a:prstGeom prst="rect">
            <a:avLst/>
          </a:prstGeom>
        </p:spPr>
      </p:pic>
      <p:sp>
        <p:nvSpPr>
          <p:cNvPr id="2" name="Title 1"/>
          <p:cNvSpPr>
            <a:spLocks noGrp="1"/>
          </p:cNvSpPr>
          <p:nvPr>
            <p:ph type="ctrTitle"/>
          </p:nvPr>
        </p:nvSpPr>
        <p:spPr>
          <a:xfrm>
            <a:off x="2595785" y="1763299"/>
            <a:ext cx="6326024"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2595785" y="4242974"/>
            <a:ext cx="6326025" cy="124893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6588808" y="6356351"/>
            <a:ext cx="2333000" cy="365125"/>
          </a:xfrm>
          <a:prstGeom prst="rect">
            <a:avLst/>
          </a:prstGeom>
        </p:spPr>
        <p:txBody>
          <a:bodyPr/>
          <a:lstStyle/>
          <a:p>
            <a:endParaRPr lang="en-US"/>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14853" r="12771"/>
          <a:stretch/>
        </p:blipFill>
        <p:spPr>
          <a:xfrm>
            <a:off x="141005" y="376505"/>
            <a:ext cx="2454781" cy="6266915"/>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31767" y="0"/>
            <a:ext cx="1012234" cy="1380146"/>
          </a:xfrm>
          <a:prstGeom prst="rect">
            <a:avLst/>
          </a:prstGeom>
        </p:spPr>
      </p:pic>
    </p:spTree>
    <p:extLst>
      <p:ext uri="{BB962C8B-B14F-4D97-AF65-F5344CB8AC3E}">
        <p14:creationId xmlns:p14="http://schemas.microsoft.com/office/powerpoint/2010/main" val="341235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a:blipFill>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425197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835908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a:blipFill>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3390308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2555703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a:blipFill>
        </p:spPr>
        <p:txBody>
          <a:bodyPr/>
          <a:lstStyle/>
          <a:p>
            <a:r>
              <a:rPr lang="en-US"/>
              <a:t>Click to edit Master title style</a:t>
            </a: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299314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3333513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265970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309875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448512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1510962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232968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D72AE15-F3FF-4864-B1A4-8A201B43C872}" type="datetimeFigureOut">
              <a:rPr lang="en-US" smtClean="0">
                <a:solidFill>
                  <a:prstClr val="white"/>
                </a:solidFill>
              </a:rPr>
              <a:pPr/>
              <a:t>10/15/2018</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6AC40BB-E8DD-42F3-8BBB-DCFDE71E338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9352831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D72AE15-F3FF-4864-B1A4-8A201B43C872}" type="datetimeFigureOut">
              <a:rPr lang="en-US" smtClean="0">
                <a:solidFill>
                  <a:prstClr val="white"/>
                </a:solidFill>
              </a:rPr>
              <a:pPr/>
              <a:t>10/15/2018</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06AC40BB-E8DD-42F3-8BBB-DCFDE71E338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69921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583169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72AE15-F3FF-4864-B1A4-8A201B43C872}" type="datetimeFigureOut">
              <a:rPr lang="en-US" smtClean="0">
                <a:solidFill>
                  <a:prstClr val="white"/>
                </a:solidFill>
              </a:rPr>
              <a:pPr/>
              <a:t>10/15/2018</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06AC40BB-E8DD-42F3-8BBB-DCFDE71E338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5603919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889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D72AE15-F3FF-4864-B1A4-8A201B43C872}" type="datetimeFigureOut">
              <a:rPr lang="en-US" smtClean="0">
                <a:solidFill>
                  <a:prstClr val="black"/>
                </a:solidFill>
              </a:rPr>
              <a:pPr/>
              <a:t>10/15/2018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27903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D72AE15-F3FF-4864-B1A4-8A201B43C872}" type="datetimeFigureOut">
              <a:rPr lang="en-US" smtClean="0">
                <a:solidFill>
                  <a:prstClr val="white"/>
                </a:solidFill>
              </a:rPr>
              <a:pPr/>
              <a:t>10/15/2018</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6AC40BB-E8DD-42F3-8BBB-DCFDE71E338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42262333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D72AE15-F3FF-4864-B1A4-8A201B43C872}" type="datetimeFigureOut">
              <a:rPr lang="en-US" smtClean="0">
                <a:solidFill>
                  <a:prstClr val="black"/>
                </a:solidFill>
              </a:rPr>
              <a:pPr/>
              <a:t>10/15/2018</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6AC40BB-E8DD-42F3-8BBB-DCFDE71E33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0895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26B770-29F8-4C25-A74B-C5BAE3C7E444}" type="slidenum">
              <a:rPr lang="en-US" smtClean="0"/>
              <a:t>‹#›</a:t>
            </a:fld>
            <a:endParaRPr lang="en-US"/>
          </a:p>
        </p:txBody>
      </p:sp>
    </p:spTree>
    <p:extLst>
      <p:ext uri="{BB962C8B-B14F-4D97-AF65-F5344CB8AC3E}">
        <p14:creationId xmlns:p14="http://schemas.microsoft.com/office/powerpoint/2010/main" val="1697157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b="1" kern="1200">
          <a:solidFill>
            <a:schemeClr val="tx1"/>
          </a:solidFill>
          <a:latin typeface="Myriad Pro Cond" panose="020B0506030403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yriad Pro Cond" panose="020B0506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yriad Pro Cond" panose="020B0506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yriad Pro Cond" panose="020B0506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yriad Pro Cond" panose="020B0506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healthvermont.gov/alcohol-drugs/reports/data-and-reports" TargetMode="External"/><Relationship Id="rId2" Type="http://schemas.openxmlformats.org/officeDocument/2006/relationships/hyperlink" Target="http://www.pire.org/documents/Vermont_PFS_Eval/Final%20Report.pdf" TargetMode="External"/><Relationship Id="rId1" Type="http://schemas.openxmlformats.org/officeDocument/2006/relationships/slideLayout" Target="../slideLayouts/slideLayout13.xml"/><Relationship Id="rId5" Type="http://schemas.openxmlformats.org/officeDocument/2006/relationships/hyperlink" Target="http://www.healthvermont.gov/sites/default/files/documents/2016/12/ADAP_VT_PFS_YAS_Summary_Report.pdf" TargetMode="External"/><Relationship Id="rId4" Type="http://schemas.openxmlformats.org/officeDocument/2006/relationships/hyperlink" Target="http://www.pire.org/documents/Vermont_PFS_Eval/YAS%20questions%202016.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524000"/>
            <a:ext cx="6559609" cy="2362200"/>
          </a:xfrm>
        </p:spPr>
        <p:txBody>
          <a:bodyPr>
            <a:noAutofit/>
          </a:bodyPr>
          <a:lstStyle/>
          <a:p>
            <a:pPr>
              <a:lnSpc>
                <a:spcPts val="3000"/>
              </a:lnSpc>
              <a:spcBef>
                <a:spcPts val="600"/>
              </a:spcBef>
            </a:pPr>
            <a:r>
              <a:rPr lang="en-US" sz="2400" dirty="0">
                <a:latin typeface="Arial" panose="020B0604020202020204" pitchFamily="34" charset="0"/>
                <a:cs typeface="Arial" panose="020B0604020202020204" pitchFamily="34" charset="0"/>
              </a:rPr>
              <a:t>Community-Based Approaches to Reducing Underage Drinking and R</a:t>
            </a:r>
            <a:r>
              <a:rPr lang="en-US" sz="2400" baseline="-25000"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Drug Misuse: Encouraging Findings and Lessons Learned from Vermont’s Partnerships for Success (PFS) II Project </a:t>
            </a:r>
            <a:endParaRPr lang="en-US"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95785" y="4343400"/>
            <a:ext cx="6548215" cy="1905000"/>
          </a:xfrm>
        </p:spPr>
        <p:txBody>
          <a:bodyPr>
            <a:normAutofit/>
          </a:bodyPr>
          <a:lstStyle/>
          <a:p>
            <a:pPr algn="l"/>
            <a:r>
              <a:rPr lang="en-US" dirty="0"/>
              <a:t>Bob Flewelling, PIRE</a:t>
            </a:r>
          </a:p>
          <a:p>
            <a:pPr algn="l"/>
            <a:r>
              <a:rPr lang="en-US" dirty="0"/>
              <a:t>Amy Livingston, PIRE</a:t>
            </a:r>
          </a:p>
          <a:p>
            <a:pPr algn="l"/>
            <a:r>
              <a:rPr lang="en-US" dirty="0"/>
              <a:t>Claudia Marieb, Vermont Dept. of Health</a:t>
            </a:r>
          </a:p>
          <a:p>
            <a:pPr algn="l"/>
            <a:r>
              <a:rPr lang="en-US" dirty="0"/>
              <a:t>Melanie Sheehan, Mt. </a:t>
            </a:r>
            <a:r>
              <a:rPr lang="en-US" dirty="0" err="1"/>
              <a:t>Ascutney</a:t>
            </a:r>
            <a:r>
              <a:rPr lang="en-US" dirty="0"/>
              <a:t> Hospital and Health Center</a:t>
            </a:r>
          </a:p>
        </p:txBody>
      </p:sp>
      <p:pic>
        <p:nvPicPr>
          <p:cNvPr id="4" name="Picture 3">
            <a:extLst>
              <a:ext uri="{FF2B5EF4-FFF2-40B4-BE49-F238E27FC236}">
                <a16:creationId xmlns:a16="http://schemas.microsoft.com/office/drawing/2014/main" id="{23F6566C-3CAB-40A6-8B73-A90D131F5368}"/>
              </a:ext>
            </a:extLst>
          </p:cNvPr>
          <p:cNvPicPr>
            <a:picLocks noChangeAspect="1"/>
          </p:cNvPicPr>
          <p:nvPr/>
        </p:nvPicPr>
        <p:blipFill>
          <a:blip r:embed="rId2"/>
          <a:stretch>
            <a:fillRect/>
          </a:stretch>
        </p:blipFill>
        <p:spPr>
          <a:xfrm>
            <a:off x="4114800" y="5899001"/>
            <a:ext cx="2362200" cy="652417"/>
          </a:xfrm>
          <a:prstGeom prst="rect">
            <a:avLst/>
          </a:prstGeom>
        </p:spPr>
      </p:pic>
      <p:pic>
        <p:nvPicPr>
          <p:cNvPr id="6" name="Picture 5">
            <a:extLst>
              <a:ext uri="{FF2B5EF4-FFF2-40B4-BE49-F238E27FC236}">
                <a16:creationId xmlns:a16="http://schemas.microsoft.com/office/drawing/2014/main" id="{236563C1-9509-48B6-85FD-12A2E6E217B2}"/>
              </a:ext>
            </a:extLst>
          </p:cNvPr>
          <p:cNvPicPr>
            <a:picLocks noChangeAspect="1"/>
          </p:cNvPicPr>
          <p:nvPr/>
        </p:nvPicPr>
        <p:blipFill>
          <a:blip r:embed="rId3"/>
          <a:stretch>
            <a:fillRect/>
          </a:stretch>
        </p:blipFill>
        <p:spPr>
          <a:xfrm>
            <a:off x="1905001" y="6012630"/>
            <a:ext cx="1905000" cy="538788"/>
          </a:xfrm>
          <a:prstGeom prst="rect">
            <a:avLst/>
          </a:prstGeom>
        </p:spPr>
      </p:pic>
      <p:pic>
        <p:nvPicPr>
          <p:cNvPr id="8" name="Picture 7">
            <a:extLst>
              <a:ext uri="{FF2B5EF4-FFF2-40B4-BE49-F238E27FC236}">
                <a16:creationId xmlns:a16="http://schemas.microsoft.com/office/drawing/2014/main" id="{6B5C806B-4645-4C1F-8184-64F1374E15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051" y="6065158"/>
            <a:ext cx="2177097" cy="433731"/>
          </a:xfrm>
          <a:prstGeom prst="rect">
            <a:avLst/>
          </a:prstGeom>
        </p:spPr>
      </p:pic>
    </p:spTree>
    <p:extLst>
      <p:ext uri="{BB962C8B-B14F-4D97-AF65-F5344CB8AC3E}">
        <p14:creationId xmlns:p14="http://schemas.microsoft.com/office/powerpoint/2010/main" val="160230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886700" cy="1082674"/>
          </a:xfrm>
        </p:spPr>
        <p:txBody>
          <a:bodyPr/>
          <a:lstStyle/>
          <a:p>
            <a:pPr algn="ctr"/>
            <a:r>
              <a:rPr lang="en-US" dirty="0"/>
              <a:t>Vermont PFS Interventions</a:t>
            </a:r>
          </a:p>
        </p:txBody>
      </p:sp>
      <p:sp>
        <p:nvSpPr>
          <p:cNvPr id="2" name="Content Placeholder 1"/>
          <p:cNvSpPr>
            <a:spLocks noGrp="1"/>
          </p:cNvSpPr>
          <p:nvPr>
            <p:ph idx="4294967295"/>
          </p:nvPr>
        </p:nvSpPr>
        <p:spPr>
          <a:xfrm>
            <a:off x="533400" y="1828800"/>
            <a:ext cx="7696200" cy="896938"/>
          </a:xfrm>
        </p:spPr>
        <p:txBody>
          <a:bodyPr>
            <a:normAutofit fontScale="92500" lnSpcReduction="10000"/>
          </a:bodyPr>
          <a:lstStyle/>
          <a:p>
            <a:pPr marL="0" indent="0">
              <a:buNone/>
            </a:pPr>
            <a:r>
              <a:rPr lang="en-US" sz="2400" dirty="0"/>
              <a:t>The interventions menu included interventions and activities at different levels of the Vermont Prevention Model to encourage a comprehensive mix of strategies.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819400"/>
            <a:ext cx="4114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3429000"/>
            <a:ext cx="3581400" cy="2708434"/>
          </a:xfrm>
          <a:prstGeom prst="rect">
            <a:avLst/>
          </a:prstGeom>
          <a:noFill/>
        </p:spPr>
        <p:txBody>
          <a:bodyPr wrap="square" rtlCol="0">
            <a:spAutoFit/>
          </a:bodyPr>
          <a:lstStyle/>
          <a:p>
            <a:r>
              <a:rPr lang="en-US" sz="1000" dirty="0"/>
              <a:t>Local policy approaches such as alcohol outlet density control and restrictions on alcohol in public places.</a:t>
            </a:r>
          </a:p>
          <a:p>
            <a:r>
              <a:rPr lang="en-US" sz="1000" dirty="0"/>
              <a:t>Enhanced enforcement of underage drinking laws</a:t>
            </a:r>
          </a:p>
          <a:p>
            <a:endParaRPr lang="en-US" sz="1000" dirty="0"/>
          </a:p>
          <a:p>
            <a:r>
              <a:rPr lang="en-US" sz="1000" dirty="0"/>
              <a:t>Media advocacy and community mobilization, communications campaigns, expansion of safe drug disposal sites</a:t>
            </a:r>
          </a:p>
          <a:p>
            <a:endParaRPr lang="en-US" sz="1000" dirty="0"/>
          </a:p>
          <a:p>
            <a:r>
              <a:rPr lang="en-US" sz="1000" dirty="0"/>
              <a:t>College-based online prevention education and screening such as Alcohol Edu</a:t>
            </a:r>
          </a:p>
          <a:p>
            <a:endParaRPr lang="en-US" sz="1000" dirty="0"/>
          </a:p>
          <a:p>
            <a:r>
              <a:rPr lang="en-US" sz="1000" dirty="0"/>
              <a:t>Parent education programs that emphasize family connection as a prevention tool</a:t>
            </a:r>
          </a:p>
          <a:p>
            <a:endParaRPr lang="en-US" sz="1000" dirty="0"/>
          </a:p>
          <a:p>
            <a:r>
              <a:rPr lang="en-US" sz="1000" dirty="0"/>
              <a:t>Prevention education for youth</a:t>
            </a:r>
          </a:p>
          <a:p>
            <a:endParaRPr lang="en-US" sz="1000" dirty="0"/>
          </a:p>
          <a:p>
            <a:endParaRPr lang="en-US" sz="1000" dirty="0"/>
          </a:p>
        </p:txBody>
      </p:sp>
      <p:cxnSp>
        <p:nvCxnSpPr>
          <p:cNvPr id="9" name="Straight Arrow Connector 8"/>
          <p:cNvCxnSpPr/>
          <p:nvPr/>
        </p:nvCxnSpPr>
        <p:spPr>
          <a:xfrm>
            <a:off x="3581400" y="3733800"/>
            <a:ext cx="2209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3581400" y="4267200"/>
            <a:ext cx="2362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3276600" y="4783217"/>
            <a:ext cx="2667000" cy="173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3421380" y="5181600"/>
            <a:ext cx="24460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278380" y="5638800"/>
            <a:ext cx="3589020" cy="207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370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prstClr val="black"/>
                </a:solidFill>
                <a:effectLst>
                  <a:outerShdw blurRad="31750" dist="25400" dir="5400000" algn="tl" rotWithShape="0">
                    <a:srgbClr val="000000">
                      <a:alpha val="25000"/>
                    </a:srgbClr>
                  </a:outerShdw>
                </a:effectLst>
                <a:latin typeface="Lucida Sans Unicode"/>
                <a:ea typeface="+mn-ea"/>
                <a:cs typeface="+mn-cs"/>
              </a:rPr>
              <a:t>Evaluation Data Sources</a:t>
            </a:r>
            <a:endParaRPr lang="en-US" dirty="0"/>
          </a:p>
        </p:txBody>
      </p:sp>
      <p:sp>
        <p:nvSpPr>
          <p:cNvPr id="3" name="Content Placeholder 2"/>
          <p:cNvSpPr>
            <a:spLocks noGrp="1"/>
          </p:cNvSpPr>
          <p:nvPr>
            <p:ph idx="1"/>
          </p:nvPr>
        </p:nvSpPr>
        <p:spPr>
          <a:xfrm>
            <a:off x="628650" y="2209800"/>
            <a:ext cx="7886700" cy="3967162"/>
          </a:xfrm>
        </p:spPr>
        <p:txBody>
          <a:bodyPr>
            <a:normAutofit fontScale="92500" lnSpcReduction="10000"/>
          </a:bodyPr>
          <a:lstStyle/>
          <a:p>
            <a:pPr marL="109728" lvl="0" indent="0" defTabSz="914400">
              <a:lnSpc>
                <a:spcPct val="100000"/>
              </a:lnSpc>
              <a:spcBef>
                <a:spcPts val="400"/>
              </a:spcBef>
              <a:spcAft>
                <a:spcPts val="600"/>
              </a:spcAft>
              <a:buClr>
                <a:srgbClr val="2DA2BF"/>
              </a:buClr>
              <a:buSzPct val="68000"/>
              <a:buNone/>
            </a:pPr>
            <a:r>
              <a:rPr lang="en-US" sz="2700" dirty="0">
                <a:solidFill>
                  <a:prstClr val="black"/>
                </a:solidFill>
                <a:latin typeface="Lucida Sans Unicode"/>
              </a:rPr>
              <a:t>Process evaluation:</a:t>
            </a:r>
          </a:p>
          <a:p>
            <a:pPr marL="621792" lvl="1" indent="-228600" defTabSz="914400">
              <a:lnSpc>
                <a:spcPct val="100000"/>
              </a:lnSpc>
              <a:spcBef>
                <a:spcPts val="324"/>
              </a:spcBef>
              <a:spcAft>
                <a:spcPts val="600"/>
              </a:spcAft>
              <a:buClr>
                <a:srgbClr val="2DA2BF"/>
              </a:buClr>
              <a:buFont typeface="Wingdings" panose="05000000000000000000" pitchFamily="2" charset="2"/>
              <a:buChar char="§"/>
            </a:pPr>
            <a:r>
              <a:rPr lang="en-US" sz="2300" dirty="0">
                <a:solidFill>
                  <a:prstClr val="black"/>
                </a:solidFill>
                <a:latin typeface="Lucida Sans Unicode"/>
              </a:rPr>
              <a:t>Community Grantee Reporting System (CGRS)</a:t>
            </a:r>
          </a:p>
          <a:p>
            <a:pPr marL="621792" lvl="1" indent="-228600" defTabSz="914400">
              <a:lnSpc>
                <a:spcPct val="100000"/>
              </a:lnSpc>
              <a:spcBef>
                <a:spcPts val="324"/>
              </a:spcBef>
              <a:spcAft>
                <a:spcPts val="600"/>
              </a:spcAft>
              <a:buClr>
                <a:srgbClr val="2DA2BF"/>
              </a:buClr>
              <a:buFont typeface="Wingdings" panose="05000000000000000000" pitchFamily="2" charset="2"/>
              <a:buChar char="§"/>
            </a:pPr>
            <a:r>
              <a:rPr lang="en-US" sz="2300" dirty="0">
                <a:solidFill>
                  <a:prstClr val="black"/>
                </a:solidFill>
                <a:latin typeface="Lucida Sans Unicode"/>
              </a:rPr>
              <a:t>Annual site visits</a:t>
            </a:r>
          </a:p>
          <a:p>
            <a:pPr marL="621792" lvl="1" indent="-228600" defTabSz="914400">
              <a:lnSpc>
                <a:spcPct val="100000"/>
              </a:lnSpc>
              <a:spcBef>
                <a:spcPts val="324"/>
              </a:spcBef>
              <a:spcAft>
                <a:spcPts val="600"/>
              </a:spcAft>
              <a:buClr>
                <a:srgbClr val="2DA2BF"/>
              </a:buClr>
              <a:buFont typeface="Wingdings" panose="05000000000000000000" pitchFamily="2" charset="2"/>
              <a:buChar char="§"/>
            </a:pPr>
            <a:r>
              <a:rPr lang="en-US" sz="2300" dirty="0">
                <a:solidFill>
                  <a:prstClr val="black"/>
                </a:solidFill>
                <a:latin typeface="Lucida Sans Unicode"/>
              </a:rPr>
              <a:t>Qualitative assessment of regional capacity done in summer 2015</a:t>
            </a:r>
          </a:p>
          <a:p>
            <a:pPr marL="393192" lvl="1" indent="0" defTabSz="914400">
              <a:lnSpc>
                <a:spcPct val="100000"/>
              </a:lnSpc>
              <a:spcBef>
                <a:spcPts val="324"/>
              </a:spcBef>
              <a:spcAft>
                <a:spcPts val="600"/>
              </a:spcAft>
              <a:buClr>
                <a:srgbClr val="2DA2BF"/>
              </a:buClr>
              <a:buNone/>
            </a:pPr>
            <a:endParaRPr lang="en-US" dirty="0">
              <a:solidFill>
                <a:prstClr val="black"/>
              </a:solidFill>
              <a:latin typeface="Lucida Sans Unicode"/>
            </a:endParaRPr>
          </a:p>
          <a:p>
            <a:pPr marL="109728" lvl="0" indent="0" defTabSz="914400">
              <a:lnSpc>
                <a:spcPct val="100000"/>
              </a:lnSpc>
              <a:spcBef>
                <a:spcPts val="400"/>
              </a:spcBef>
              <a:spcAft>
                <a:spcPts val="600"/>
              </a:spcAft>
              <a:buClr>
                <a:srgbClr val="2DA2BF"/>
              </a:buClr>
              <a:buSzPct val="68000"/>
              <a:buNone/>
            </a:pPr>
            <a:r>
              <a:rPr lang="en-US" sz="2700" dirty="0">
                <a:solidFill>
                  <a:prstClr val="black"/>
                </a:solidFill>
                <a:latin typeface="Lucida Sans Unicode"/>
              </a:rPr>
              <a:t>Outcome Evaluation:</a:t>
            </a:r>
          </a:p>
          <a:p>
            <a:pPr marL="621792" lvl="1" indent="-228600" defTabSz="914400">
              <a:lnSpc>
                <a:spcPct val="100000"/>
              </a:lnSpc>
              <a:spcBef>
                <a:spcPts val="324"/>
              </a:spcBef>
              <a:spcAft>
                <a:spcPts val="600"/>
              </a:spcAft>
              <a:buClr>
                <a:srgbClr val="2DA2BF"/>
              </a:buClr>
              <a:buFont typeface="Wingdings" panose="05000000000000000000" pitchFamily="2" charset="2"/>
              <a:buChar char="§"/>
            </a:pPr>
            <a:r>
              <a:rPr lang="en-US" sz="2300" dirty="0">
                <a:solidFill>
                  <a:prstClr val="black"/>
                </a:solidFill>
                <a:latin typeface="Lucida Sans Unicode"/>
              </a:rPr>
              <a:t>YRBS 2013 (baseline) and 2015 (follow-up)</a:t>
            </a:r>
          </a:p>
          <a:p>
            <a:pPr marL="621792" lvl="1" indent="-228600" defTabSz="914400">
              <a:lnSpc>
                <a:spcPct val="100000"/>
              </a:lnSpc>
              <a:spcBef>
                <a:spcPts val="324"/>
              </a:spcBef>
              <a:spcAft>
                <a:spcPts val="600"/>
              </a:spcAft>
              <a:buClr>
                <a:srgbClr val="2DA2BF"/>
              </a:buClr>
              <a:buFont typeface="Wingdings" panose="05000000000000000000" pitchFamily="2" charset="2"/>
              <a:buChar char="§"/>
            </a:pPr>
            <a:r>
              <a:rPr lang="en-US" sz="2300" dirty="0">
                <a:solidFill>
                  <a:prstClr val="black"/>
                </a:solidFill>
                <a:latin typeface="Lucida Sans Unicode"/>
              </a:rPr>
              <a:t>Young Adult Survey 2014 (baseline) and 2016 (follow-up)</a:t>
            </a:r>
          </a:p>
          <a:p>
            <a:pPr marL="0" indent="0">
              <a:buNone/>
            </a:pPr>
            <a:endParaRPr lang="en-US" dirty="0"/>
          </a:p>
        </p:txBody>
      </p:sp>
    </p:spTree>
    <p:extLst>
      <p:ext uri="{BB962C8B-B14F-4D97-AF65-F5344CB8AC3E}">
        <p14:creationId xmlns:p14="http://schemas.microsoft.com/office/powerpoint/2010/main" val="34230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prstClr val="black"/>
                </a:solidFill>
                <a:effectLst>
                  <a:outerShdw blurRad="31750" dist="25400" dir="5400000" algn="tl" rotWithShape="0">
                    <a:srgbClr val="000000">
                      <a:alpha val="25000"/>
                    </a:srgbClr>
                  </a:outerShdw>
                </a:effectLst>
                <a:latin typeface="Lucida Sans Unicode"/>
                <a:ea typeface="+mn-ea"/>
                <a:cs typeface="Arial" panose="020B0604020202020204" pitchFamily="34" charset="0"/>
              </a:rPr>
              <a:t>What did grantees do?</a:t>
            </a:r>
            <a:endParaRPr lang="en-US" dirty="0"/>
          </a:p>
        </p:txBody>
      </p:sp>
      <p:sp>
        <p:nvSpPr>
          <p:cNvPr id="3" name="Content Placeholder 2"/>
          <p:cNvSpPr>
            <a:spLocks noGrp="1"/>
          </p:cNvSpPr>
          <p:nvPr>
            <p:ph idx="1"/>
          </p:nvPr>
        </p:nvSpPr>
        <p:spPr/>
        <p:txBody>
          <a:bodyPr>
            <a:normAutofit fontScale="92500" lnSpcReduction="10000"/>
          </a:bodyPr>
          <a:lstStyle/>
          <a:p>
            <a:pPr marL="365760" lvl="0" indent="-256032" defTabSz="914400">
              <a:lnSpc>
                <a:spcPct val="100000"/>
              </a:lnSpc>
              <a:spcBef>
                <a:spcPts val="400"/>
              </a:spcBef>
              <a:spcAft>
                <a:spcPts val="1200"/>
              </a:spcAft>
              <a:buClr>
                <a:srgbClr val="2DA2BF"/>
              </a:buClr>
              <a:buSzPct val="100000"/>
              <a:buFont typeface="Wingdings 3"/>
              <a:buChar char=""/>
            </a:pPr>
            <a:r>
              <a:rPr lang="en-US" sz="2000" dirty="0">
                <a:solidFill>
                  <a:prstClr val="black"/>
                </a:solidFill>
                <a:latin typeface="Arial" panose="020B0604020202020204" pitchFamily="34" charset="0"/>
                <a:cs typeface="Arial" panose="020B0604020202020204" pitchFamily="34" charset="0"/>
              </a:rPr>
              <a:t>Grantees implemented an average of 11 evidence-based interventions and/or supporting activities across their regions.</a:t>
            </a:r>
          </a:p>
          <a:p>
            <a:pPr marL="365760" lvl="0" indent="-256032" defTabSz="914400">
              <a:lnSpc>
                <a:spcPct val="100000"/>
              </a:lnSpc>
              <a:spcBef>
                <a:spcPts val="400"/>
              </a:spcBef>
              <a:spcAft>
                <a:spcPts val="1200"/>
              </a:spcAft>
              <a:buClr>
                <a:srgbClr val="2DA2BF"/>
              </a:buClr>
              <a:buSzPct val="100000"/>
              <a:buFont typeface="Wingdings 3"/>
              <a:buChar char=""/>
            </a:pPr>
            <a:r>
              <a:rPr lang="en-US" sz="2000" dirty="0">
                <a:solidFill>
                  <a:prstClr val="black"/>
                </a:solidFill>
                <a:latin typeface="Arial" panose="020B0604020202020204" pitchFamily="34" charset="0"/>
                <a:cs typeface="Arial" panose="020B0604020202020204" pitchFamily="34" charset="0"/>
              </a:rPr>
              <a:t>Required strategies used by all grantees included: </a:t>
            </a:r>
          </a:p>
          <a:p>
            <a:pPr marL="621792" lvl="1" indent="-228600" defTabSz="914400">
              <a:lnSpc>
                <a:spcPct val="100000"/>
              </a:lnSpc>
              <a:spcBef>
                <a:spcPts val="0"/>
              </a:spcBef>
              <a:spcAft>
                <a:spcPts val="600"/>
              </a:spcAft>
              <a:buClr>
                <a:srgbClr val="2DA2BF"/>
              </a:buClr>
              <a:buSzPct val="100000"/>
              <a:buFont typeface="Verdana"/>
              <a:buChar char="◦"/>
            </a:pPr>
            <a:r>
              <a:rPr lang="en-US" sz="1400" dirty="0">
                <a:solidFill>
                  <a:prstClr val="black"/>
                </a:solidFill>
                <a:latin typeface="Arial" panose="020B0604020202020204" pitchFamily="34" charset="0"/>
                <a:cs typeface="Arial" panose="020B0604020202020204" pitchFamily="34" charset="0"/>
              </a:rPr>
              <a:t>Education of </a:t>
            </a:r>
            <a:r>
              <a:rPr lang="en-US" sz="1600" dirty="0">
                <a:solidFill>
                  <a:prstClr val="black"/>
                </a:solidFill>
                <a:latin typeface="Arial" panose="020B0604020202020204" pitchFamily="34" charset="0"/>
                <a:cs typeface="Arial" panose="020B0604020202020204" pitchFamily="34" charset="0"/>
              </a:rPr>
              <a:t>policymakers and community members on policy options to prevent underage drinking, </a:t>
            </a:r>
          </a:p>
          <a:p>
            <a:pPr marL="621792" lvl="1" indent="-228600" defTabSz="914400">
              <a:lnSpc>
                <a:spcPct val="100000"/>
              </a:lnSpc>
              <a:spcBef>
                <a:spcPts val="0"/>
              </a:spcBef>
              <a:spcAft>
                <a:spcPts val="600"/>
              </a:spcAft>
              <a:buClr>
                <a:srgbClr val="2DA2BF"/>
              </a:buClr>
              <a:buSzPct val="100000"/>
              <a:buFont typeface="Verdana"/>
              <a:buChar char="◦"/>
            </a:pPr>
            <a:r>
              <a:rPr lang="en-US" sz="1600" dirty="0">
                <a:solidFill>
                  <a:prstClr val="black"/>
                </a:solidFill>
                <a:latin typeface="Arial" panose="020B0604020202020204" pitchFamily="34" charset="0"/>
                <a:cs typeface="Arial" panose="020B0604020202020204" pitchFamily="34" charset="0"/>
              </a:rPr>
              <a:t>Community mobilization, </a:t>
            </a:r>
          </a:p>
          <a:p>
            <a:pPr marL="621792" lvl="1" indent="-228600" defTabSz="914400">
              <a:lnSpc>
                <a:spcPct val="100000"/>
              </a:lnSpc>
              <a:spcBef>
                <a:spcPts val="0"/>
              </a:spcBef>
              <a:spcAft>
                <a:spcPts val="600"/>
              </a:spcAft>
              <a:buClr>
                <a:srgbClr val="2DA2BF"/>
              </a:buClr>
              <a:buSzPct val="100000"/>
              <a:buFont typeface="Verdana"/>
              <a:buChar char="◦"/>
            </a:pPr>
            <a:r>
              <a:rPr lang="en-US" sz="1600" dirty="0">
                <a:solidFill>
                  <a:prstClr val="black"/>
                </a:solidFill>
                <a:latin typeface="Arial" panose="020B0604020202020204" pitchFamily="34" charset="0"/>
                <a:cs typeface="Arial" panose="020B0604020202020204" pitchFamily="34" charset="0"/>
              </a:rPr>
              <a:t>Media advocacy, </a:t>
            </a:r>
          </a:p>
          <a:p>
            <a:pPr marL="621792" lvl="1" indent="-228600" defTabSz="914400">
              <a:lnSpc>
                <a:spcPct val="100000"/>
              </a:lnSpc>
              <a:spcBef>
                <a:spcPts val="0"/>
              </a:spcBef>
              <a:spcAft>
                <a:spcPts val="600"/>
              </a:spcAft>
              <a:buClr>
                <a:srgbClr val="2DA2BF"/>
              </a:buClr>
              <a:buSzPct val="100000"/>
              <a:buFont typeface="Verdana"/>
              <a:buChar char="◦"/>
            </a:pPr>
            <a:r>
              <a:rPr lang="en-US" sz="1600" dirty="0">
                <a:solidFill>
                  <a:prstClr val="black"/>
                </a:solidFill>
                <a:latin typeface="Arial" panose="020B0604020202020204" pitchFamily="34" charset="0"/>
                <a:cs typeface="Arial" panose="020B0604020202020204" pitchFamily="34" charset="0"/>
              </a:rPr>
              <a:t>Support of enhanced enforcement of alcohol laws,</a:t>
            </a:r>
          </a:p>
          <a:p>
            <a:pPr marL="621792" lvl="1" indent="-228600" defTabSz="914400">
              <a:lnSpc>
                <a:spcPct val="100000"/>
              </a:lnSpc>
              <a:spcBef>
                <a:spcPts val="0"/>
              </a:spcBef>
              <a:spcAft>
                <a:spcPts val="600"/>
              </a:spcAft>
              <a:buClr>
                <a:srgbClr val="2DA2BF"/>
              </a:buClr>
              <a:buSzPct val="100000"/>
              <a:buFont typeface="Verdana"/>
              <a:buChar char="◦"/>
            </a:pPr>
            <a:r>
              <a:rPr lang="en-US" sz="1600" dirty="0">
                <a:solidFill>
                  <a:prstClr val="black"/>
                </a:solidFill>
                <a:latin typeface="Arial" panose="020B0604020202020204" pitchFamily="34" charset="0"/>
                <a:cs typeface="Arial" panose="020B0604020202020204" pitchFamily="34" charset="0"/>
              </a:rPr>
              <a:t>Support of responsible beverage service training, </a:t>
            </a:r>
          </a:p>
          <a:p>
            <a:pPr marL="621792" lvl="1" indent="-228600" defTabSz="914400">
              <a:lnSpc>
                <a:spcPct val="100000"/>
              </a:lnSpc>
              <a:spcBef>
                <a:spcPts val="0"/>
              </a:spcBef>
              <a:spcAft>
                <a:spcPts val="600"/>
              </a:spcAft>
              <a:buClr>
                <a:srgbClr val="2DA2BF"/>
              </a:buClr>
              <a:buSzPct val="100000"/>
              <a:buFont typeface="Verdana"/>
              <a:buChar char="◦"/>
            </a:pPr>
            <a:r>
              <a:rPr lang="en-US" sz="1600" dirty="0">
                <a:solidFill>
                  <a:prstClr val="black"/>
                </a:solidFill>
                <a:latin typeface="Arial" panose="020B0604020202020204" pitchFamily="34" charset="0"/>
                <a:cs typeface="Arial" panose="020B0604020202020204" pitchFamily="34" charset="0"/>
              </a:rPr>
              <a:t>Recognition of retailers for passing compliance checks, and </a:t>
            </a:r>
          </a:p>
          <a:p>
            <a:pPr marL="621792" lvl="1" indent="-228600" defTabSz="914400">
              <a:lnSpc>
                <a:spcPct val="100000"/>
              </a:lnSpc>
              <a:spcBef>
                <a:spcPts val="0"/>
              </a:spcBef>
              <a:spcAft>
                <a:spcPts val="600"/>
              </a:spcAft>
              <a:buClr>
                <a:srgbClr val="2DA2BF"/>
              </a:buClr>
              <a:buSzPct val="100000"/>
              <a:buFont typeface="Verdana"/>
              <a:buChar char="◦"/>
            </a:pPr>
            <a:r>
              <a:rPr lang="en-US" sz="1600" dirty="0">
                <a:solidFill>
                  <a:prstClr val="black"/>
                </a:solidFill>
                <a:latin typeface="Arial" panose="020B0604020202020204" pitchFamily="34" charset="0"/>
                <a:cs typeface="Arial" panose="020B0604020202020204" pitchFamily="34" charset="0"/>
              </a:rPr>
              <a:t>Education to the community, pharmacists and health care providers about ways to reduce prescription drug misuse.</a:t>
            </a:r>
          </a:p>
          <a:p>
            <a:pPr marL="365760" lvl="0" indent="-256032" defTabSz="914400">
              <a:lnSpc>
                <a:spcPct val="100000"/>
              </a:lnSpc>
              <a:spcBef>
                <a:spcPts val="400"/>
              </a:spcBef>
              <a:spcAft>
                <a:spcPts val="1200"/>
              </a:spcAft>
              <a:buClr>
                <a:srgbClr val="2DA2BF"/>
              </a:buClr>
              <a:buSzPct val="100000"/>
              <a:buFont typeface="Wingdings 3"/>
              <a:buChar char=""/>
            </a:pPr>
            <a:r>
              <a:rPr lang="en-US" sz="2000" dirty="0">
                <a:solidFill>
                  <a:prstClr val="black"/>
                </a:solidFill>
                <a:latin typeface="Arial" panose="020B0604020202020204" pitchFamily="34" charset="0"/>
                <a:cs typeface="Arial" panose="020B0604020202020204" pitchFamily="34" charset="0"/>
              </a:rPr>
              <a:t>Additional optional strategies included online alcohol screening and education programs, parent education programs and Sticker Shock. </a:t>
            </a:r>
          </a:p>
          <a:p>
            <a:pPr marL="0" indent="0">
              <a:buNone/>
            </a:pPr>
            <a:endParaRPr lang="en-US" dirty="0"/>
          </a:p>
        </p:txBody>
      </p:sp>
    </p:spTree>
    <p:extLst>
      <p:ext uri="{BB962C8B-B14F-4D97-AF65-F5344CB8AC3E}">
        <p14:creationId xmlns:p14="http://schemas.microsoft.com/office/powerpoint/2010/main" val="3427447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prstClr val="black"/>
                </a:solidFill>
                <a:effectLst>
                  <a:outerShdw blurRad="31750" dist="25400" dir="5400000" algn="tl" rotWithShape="0">
                    <a:srgbClr val="000000">
                      <a:alpha val="25000"/>
                    </a:srgbClr>
                  </a:outerShdw>
                </a:effectLst>
                <a:latin typeface="Lucida Sans Unicode"/>
                <a:ea typeface="+mn-ea"/>
                <a:cs typeface="+mn-cs"/>
              </a:rPr>
              <a:t>How well did they do it?</a:t>
            </a:r>
            <a:endParaRPr lang="en-US" dirty="0"/>
          </a:p>
        </p:txBody>
      </p:sp>
      <p:sp>
        <p:nvSpPr>
          <p:cNvPr id="3" name="Content Placeholder 2"/>
          <p:cNvSpPr>
            <a:spLocks noGrp="1"/>
          </p:cNvSpPr>
          <p:nvPr>
            <p:ph idx="1"/>
          </p:nvPr>
        </p:nvSpPr>
        <p:spPr/>
        <p:txBody>
          <a:bodyPr>
            <a:normAutofit fontScale="92500" lnSpcReduction="10000"/>
          </a:bodyPr>
          <a:lstStyle/>
          <a:p>
            <a:pPr marL="109728" lvl="0" indent="0" defTabSz="914400">
              <a:lnSpc>
                <a:spcPct val="100000"/>
              </a:lnSpc>
              <a:spcBef>
                <a:spcPts val="400"/>
              </a:spcBef>
              <a:spcAft>
                <a:spcPts val="1200"/>
              </a:spcAft>
              <a:buClr>
                <a:srgbClr val="2DA2BF"/>
              </a:buClr>
              <a:buSzPct val="100000"/>
              <a:buNone/>
            </a:pPr>
            <a:r>
              <a:rPr lang="en-US" sz="2000" dirty="0">
                <a:solidFill>
                  <a:prstClr val="black"/>
                </a:solidFill>
                <a:latin typeface="Lucida Sans Unicode"/>
              </a:rPr>
              <a:t>Progress on implementation and other process measures were collected and monitored through an online reporting tool called the </a:t>
            </a:r>
            <a:r>
              <a:rPr lang="en-US" sz="2000" dirty="0">
                <a:solidFill>
                  <a:srgbClr val="FF0000"/>
                </a:solidFill>
                <a:latin typeface="Lucida Sans Unicode"/>
              </a:rPr>
              <a:t>Community Grantee Reporting System (CGRS) </a:t>
            </a:r>
            <a:r>
              <a:rPr lang="en-US" sz="2000" dirty="0">
                <a:solidFill>
                  <a:prstClr val="black"/>
                </a:solidFill>
                <a:latin typeface="Lucida Sans Unicode"/>
              </a:rPr>
              <a:t>as well as through annual site visits.</a:t>
            </a:r>
            <a:endParaRPr lang="en-US" sz="2000" dirty="0">
              <a:solidFill>
                <a:prstClr val="black"/>
              </a:solidFill>
              <a:latin typeface="Arial" panose="020B0604020202020204" pitchFamily="34" charset="0"/>
              <a:cs typeface="Arial" panose="020B0604020202020204" pitchFamily="34" charset="0"/>
            </a:endParaRPr>
          </a:p>
          <a:p>
            <a:pPr marL="365760" lvl="0" indent="-256032" defTabSz="914400">
              <a:lnSpc>
                <a:spcPct val="100000"/>
              </a:lnSpc>
              <a:spcBef>
                <a:spcPts val="400"/>
              </a:spcBef>
              <a:spcAft>
                <a:spcPts val="1200"/>
              </a:spcAft>
              <a:buClr>
                <a:srgbClr val="2DA2BF"/>
              </a:buClr>
              <a:buSzPct val="100000"/>
              <a:buFont typeface="Wingdings 3"/>
              <a:buChar char=""/>
            </a:pPr>
            <a:r>
              <a:rPr lang="en-US" sz="2000" dirty="0">
                <a:solidFill>
                  <a:prstClr val="black"/>
                </a:solidFill>
                <a:latin typeface="Arial" panose="020B0604020202020204" pitchFamily="34" charset="0"/>
                <a:cs typeface="Arial" panose="020B0604020202020204" pitchFamily="34" charset="0"/>
              </a:rPr>
              <a:t>Noteworthy accomplishments by grantees include: </a:t>
            </a:r>
          </a:p>
          <a:p>
            <a:pPr marL="621792" lvl="1" indent="-228600" defTabSz="914400">
              <a:lnSpc>
                <a:spcPct val="100000"/>
              </a:lnSpc>
              <a:spcBef>
                <a:spcPts val="0"/>
              </a:spcBef>
              <a:spcAft>
                <a:spcPts val="400"/>
              </a:spcAft>
              <a:buClr>
                <a:srgbClr val="2DA2BF"/>
              </a:buClr>
              <a:buSzPct val="100000"/>
              <a:buFont typeface="Verdana"/>
              <a:buChar char="◦"/>
            </a:pPr>
            <a:r>
              <a:rPr lang="en-US" dirty="0">
                <a:solidFill>
                  <a:prstClr val="black"/>
                </a:solidFill>
                <a:latin typeface="Arial" panose="020B0604020202020204" pitchFamily="34" charset="0"/>
                <a:ea typeface="Calibri" panose="020F0502020204030204" pitchFamily="34" charset="0"/>
              </a:rPr>
              <a:t>380,000 Vermonters were potentially exposed to PFS prevention initiatives through population-level interventions (approximately 60% of the state’s population)</a:t>
            </a:r>
          </a:p>
          <a:p>
            <a:pPr marL="621792" lvl="1" indent="-228600" defTabSz="914400">
              <a:lnSpc>
                <a:spcPct val="100000"/>
              </a:lnSpc>
              <a:spcBef>
                <a:spcPts val="0"/>
              </a:spcBef>
              <a:spcAft>
                <a:spcPts val="400"/>
              </a:spcAft>
              <a:buClr>
                <a:srgbClr val="2DA2BF"/>
              </a:buClr>
              <a:buSzPct val="100000"/>
              <a:buFont typeface="Verdana"/>
              <a:buChar char="◦"/>
            </a:pPr>
            <a:r>
              <a:rPr lang="en-US" dirty="0">
                <a:solidFill>
                  <a:prstClr val="black"/>
                </a:solidFill>
                <a:latin typeface="Arial" panose="020B0604020202020204" pitchFamily="34" charset="0"/>
                <a:cs typeface="Arial" panose="020B0604020202020204" pitchFamily="34" charset="0"/>
              </a:rPr>
              <a:t>3 new community-level policies designed to reduce underage drinking were enacted.</a:t>
            </a:r>
          </a:p>
          <a:p>
            <a:pPr marL="621792" lvl="1" indent="-228600" defTabSz="914400">
              <a:lnSpc>
                <a:spcPct val="100000"/>
              </a:lnSpc>
              <a:spcBef>
                <a:spcPts val="0"/>
              </a:spcBef>
              <a:spcAft>
                <a:spcPts val="400"/>
              </a:spcAft>
              <a:buClr>
                <a:srgbClr val="2DA2BF"/>
              </a:buClr>
              <a:buSzPct val="100000"/>
              <a:buFont typeface="Verdana"/>
              <a:buChar char="◦"/>
            </a:pPr>
            <a:r>
              <a:rPr lang="en-US" dirty="0">
                <a:solidFill>
                  <a:prstClr val="black"/>
                </a:solidFill>
                <a:latin typeface="Arial" panose="020B0604020202020204" pitchFamily="34" charset="0"/>
                <a:ea typeface="Calibri" panose="020F0502020204030204" pitchFamily="34" charset="0"/>
              </a:rPr>
              <a:t>8 new permanent drop-off locations were established for the disposal of unused prescription medications.</a:t>
            </a:r>
            <a:endParaRPr lang="en-US" dirty="0">
              <a:solidFill>
                <a:prstClr val="black"/>
              </a:solidFill>
              <a:latin typeface="Arial" panose="020B0604020202020204" pitchFamily="34" charset="0"/>
              <a:cs typeface="Arial" panose="020B0604020202020204" pitchFamily="34" charset="0"/>
            </a:endParaRPr>
          </a:p>
          <a:p>
            <a:pPr marL="621792" lvl="1" indent="-228600" defTabSz="914400">
              <a:lnSpc>
                <a:spcPct val="100000"/>
              </a:lnSpc>
              <a:spcBef>
                <a:spcPts val="0"/>
              </a:spcBef>
              <a:spcAft>
                <a:spcPts val="400"/>
              </a:spcAft>
              <a:buClr>
                <a:srgbClr val="2DA2BF"/>
              </a:buClr>
              <a:buSzPct val="100000"/>
              <a:buFont typeface="Verdana"/>
              <a:buChar char="◦"/>
            </a:pPr>
            <a:r>
              <a:rPr lang="en-US" dirty="0">
                <a:solidFill>
                  <a:prstClr val="black"/>
                </a:solidFill>
                <a:latin typeface="Arial" panose="020B0604020202020204" pitchFamily="34" charset="0"/>
                <a:ea typeface="Calibri" panose="020F0502020204030204" pitchFamily="34" charset="0"/>
              </a:rPr>
              <a:t>636 college students participated in an online alcohol screening and education program (Alcohol Edu).</a:t>
            </a:r>
            <a:r>
              <a:rPr lang="en-US" dirty="0">
                <a:solidFill>
                  <a:prstClr val="black"/>
                </a:solidFill>
                <a:latin typeface="Arial" panose="020B0604020202020204" pitchFamily="34" charset="0"/>
                <a:cs typeface="Arial" panose="020B0604020202020204" pitchFamily="34" charset="0"/>
              </a:rPr>
              <a:t> </a:t>
            </a:r>
          </a:p>
          <a:p>
            <a:pPr marL="621792" lvl="1" indent="-228600" defTabSz="914400">
              <a:lnSpc>
                <a:spcPct val="100000"/>
              </a:lnSpc>
              <a:spcBef>
                <a:spcPts val="0"/>
              </a:spcBef>
              <a:spcAft>
                <a:spcPts val="400"/>
              </a:spcAft>
              <a:buClr>
                <a:srgbClr val="2DA2BF"/>
              </a:buClr>
              <a:buSzPct val="100000"/>
              <a:buFont typeface="Verdana"/>
              <a:buChar char="◦"/>
            </a:pPr>
            <a:r>
              <a:rPr lang="en-US" dirty="0">
                <a:solidFill>
                  <a:prstClr val="black"/>
                </a:solidFill>
                <a:latin typeface="Arial" panose="020B0604020202020204" pitchFamily="34" charset="0"/>
                <a:ea typeface="Calibri" panose="020F0502020204030204" pitchFamily="34" charset="0"/>
              </a:rPr>
              <a:t>194 parents participated in parenting education programs.</a:t>
            </a:r>
            <a:endParaRPr lang="en-US" dirty="0">
              <a:solidFill>
                <a:prstClr val="black"/>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69833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prstClr val="black"/>
                </a:solidFill>
                <a:effectLst>
                  <a:outerShdw blurRad="31750" dist="25400" dir="5400000" algn="tl" rotWithShape="0">
                    <a:srgbClr val="000000">
                      <a:alpha val="25000"/>
                    </a:srgbClr>
                  </a:outerShdw>
                </a:effectLst>
                <a:latin typeface="Lucida Sans Unicode"/>
                <a:ea typeface="+mn-ea"/>
                <a:cs typeface="+mn-cs"/>
              </a:rPr>
              <a:t>Progress on Regional Prevention Structure (PFS Goal #3)</a:t>
            </a:r>
            <a:endParaRPr lang="en-US" dirty="0"/>
          </a:p>
        </p:txBody>
      </p:sp>
      <p:sp>
        <p:nvSpPr>
          <p:cNvPr id="3" name="Content Placeholder 2"/>
          <p:cNvSpPr>
            <a:spLocks noGrp="1"/>
          </p:cNvSpPr>
          <p:nvPr>
            <p:ph idx="1"/>
          </p:nvPr>
        </p:nvSpPr>
        <p:spPr/>
        <p:txBody>
          <a:bodyPr>
            <a:normAutofit/>
          </a:bodyPr>
          <a:lstStyle/>
          <a:p>
            <a:pPr marL="365760" lvl="0" indent="-256032" defTabSz="914400">
              <a:lnSpc>
                <a:spcPct val="100000"/>
              </a:lnSpc>
              <a:spcBef>
                <a:spcPts val="0"/>
              </a:spcBef>
              <a:spcAft>
                <a:spcPts val="1000"/>
              </a:spcAft>
              <a:buFont typeface="Wingdings 3"/>
              <a:buChar char=""/>
            </a:pPr>
            <a:r>
              <a:rPr lang="en-US" sz="2400" dirty="0">
                <a:solidFill>
                  <a:prstClr val="black"/>
                </a:solidFill>
                <a:latin typeface="Lucida Sans Unicode"/>
              </a:rPr>
              <a:t>Measured through Focus Groups and Interviews with Health District Directors, PCs, Grantee Coordinators, and Community Partners in Summer of 2015</a:t>
            </a:r>
          </a:p>
          <a:p>
            <a:pPr marL="109728" lvl="0" indent="0" defTabSz="914400">
              <a:lnSpc>
                <a:spcPct val="100000"/>
              </a:lnSpc>
              <a:spcBef>
                <a:spcPts val="0"/>
              </a:spcBef>
              <a:spcAft>
                <a:spcPts val="1000"/>
              </a:spcAft>
              <a:buNone/>
            </a:pPr>
            <a:endParaRPr lang="en-US" sz="2400" dirty="0">
              <a:solidFill>
                <a:prstClr val="black"/>
              </a:solidFill>
              <a:latin typeface="Lucida Sans Unicode"/>
            </a:endParaRPr>
          </a:p>
          <a:p>
            <a:pPr marL="365760" lvl="0" indent="-256032" defTabSz="914400">
              <a:lnSpc>
                <a:spcPct val="100000"/>
              </a:lnSpc>
              <a:spcBef>
                <a:spcPts val="0"/>
              </a:spcBef>
              <a:spcAft>
                <a:spcPts val="600"/>
              </a:spcAft>
              <a:buFont typeface="Wingdings 3"/>
              <a:buChar char=""/>
            </a:pPr>
            <a:r>
              <a:rPr lang="en-US" sz="2400" dirty="0">
                <a:solidFill>
                  <a:prstClr val="black"/>
                </a:solidFill>
                <a:latin typeface="Lucida Sans Unicode"/>
              </a:rPr>
              <a:t>Successes:</a:t>
            </a:r>
          </a:p>
          <a:p>
            <a:pPr marL="457200" lvl="1" indent="-320040" defTabSz="914400">
              <a:lnSpc>
                <a:spcPct val="100000"/>
              </a:lnSpc>
              <a:spcBef>
                <a:spcPts val="0"/>
              </a:spcBef>
              <a:spcAft>
                <a:spcPts val="600"/>
              </a:spcAft>
              <a:buFont typeface="Wingdings" panose="05000000000000000000" pitchFamily="2" charset="2"/>
              <a:buChar char="§"/>
            </a:pPr>
            <a:r>
              <a:rPr lang="en-US" sz="2000" dirty="0">
                <a:solidFill>
                  <a:prstClr val="black"/>
                </a:solidFill>
                <a:latin typeface="Lucida Sans Unicode"/>
                <a:ea typeface="Calibri" panose="020F0502020204030204" pitchFamily="34" charset="0"/>
                <a:cs typeface="Times New Roman" panose="02020603050405020304" pitchFamily="18" charset="0"/>
              </a:rPr>
              <a:t>Increased coordination, networking, and sharing of ideas</a:t>
            </a:r>
          </a:p>
          <a:p>
            <a:pPr marL="457200" lvl="1" indent="-320040" defTabSz="914400">
              <a:lnSpc>
                <a:spcPct val="100000"/>
              </a:lnSpc>
              <a:spcBef>
                <a:spcPts val="0"/>
              </a:spcBef>
              <a:spcAft>
                <a:spcPts val="600"/>
              </a:spcAft>
              <a:buFont typeface="Wingdings" panose="05000000000000000000" pitchFamily="2" charset="2"/>
              <a:buChar char="§"/>
            </a:pPr>
            <a:r>
              <a:rPr lang="en-US" sz="2000" dirty="0">
                <a:solidFill>
                  <a:prstClr val="black"/>
                </a:solidFill>
                <a:latin typeface="Lucida Sans Unicode"/>
                <a:ea typeface="Calibri" panose="020F0502020204030204" pitchFamily="34" charset="0"/>
                <a:cs typeface="Times New Roman" panose="02020603050405020304" pitchFamily="18" charset="0"/>
              </a:rPr>
              <a:t>More efficient dissemination of communications campaigns</a:t>
            </a:r>
          </a:p>
          <a:p>
            <a:pPr marL="457200" lvl="1" indent="-320040" defTabSz="914400">
              <a:lnSpc>
                <a:spcPct val="100000"/>
              </a:lnSpc>
              <a:spcBef>
                <a:spcPts val="0"/>
              </a:spcBef>
              <a:spcAft>
                <a:spcPts val="600"/>
              </a:spcAft>
              <a:buFont typeface="Wingdings" panose="05000000000000000000" pitchFamily="2" charset="2"/>
              <a:buChar char="§"/>
            </a:pPr>
            <a:r>
              <a:rPr lang="en-US" sz="2000" dirty="0">
                <a:solidFill>
                  <a:prstClr val="black"/>
                </a:solidFill>
                <a:latin typeface="Lucida Sans Unicode"/>
                <a:ea typeface="Calibri" panose="020F0502020204030204" pitchFamily="34" charset="0"/>
                <a:cs typeface="Times New Roman" panose="02020603050405020304" pitchFamily="18" charset="0"/>
              </a:rPr>
              <a:t>Greater reach into underserved communities</a:t>
            </a:r>
          </a:p>
        </p:txBody>
      </p:sp>
    </p:spTree>
    <p:extLst>
      <p:ext uri="{BB962C8B-B14F-4D97-AF65-F5344CB8AC3E}">
        <p14:creationId xmlns:p14="http://schemas.microsoft.com/office/powerpoint/2010/main" val="285841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lnSpc>
                <a:spcPct val="100000"/>
              </a:lnSpc>
              <a:spcBef>
                <a:spcPts val="0"/>
              </a:spcBef>
            </a:pPr>
            <a:r>
              <a:rPr lang="en-US" sz="2800" dirty="0">
                <a:solidFill>
                  <a:prstClr val="black"/>
                </a:solidFill>
                <a:latin typeface="Lucida Sans Unicode"/>
                <a:ea typeface="+mn-ea"/>
                <a:cs typeface="+mn-cs"/>
              </a:rPr>
              <a:t>Progress on Regional Prevention Structure (PFS Goal #3)</a:t>
            </a:r>
            <a:endParaRPr lang="en-US" dirty="0"/>
          </a:p>
        </p:txBody>
      </p:sp>
      <p:sp>
        <p:nvSpPr>
          <p:cNvPr id="3" name="Content Placeholder 2"/>
          <p:cNvSpPr>
            <a:spLocks noGrp="1"/>
          </p:cNvSpPr>
          <p:nvPr>
            <p:ph idx="1"/>
          </p:nvPr>
        </p:nvSpPr>
        <p:spPr>
          <a:xfrm>
            <a:off x="628650" y="2057399"/>
            <a:ext cx="7886700" cy="4119563"/>
          </a:xfrm>
        </p:spPr>
        <p:txBody>
          <a:bodyPr/>
          <a:lstStyle/>
          <a:p>
            <a:pPr marL="109728" lvl="0" indent="0" defTabSz="914400">
              <a:lnSpc>
                <a:spcPct val="100000"/>
              </a:lnSpc>
              <a:spcBef>
                <a:spcPts val="0"/>
              </a:spcBef>
              <a:spcAft>
                <a:spcPts val="600"/>
              </a:spcAft>
              <a:buNone/>
            </a:pPr>
            <a:r>
              <a:rPr lang="en-US" sz="2400" dirty="0">
                <a:solidFill>
                  <a:prstClr val="black"/>
                </a:solidFill>
                <a:latin typeface="Lucida Sans Unicode"/>
              </a:rPr>
              <a:t>Challenges:</a:t>
            </a:r>
          </a:p>
          <a:p>
            <a:pPr marL="109728" lvl="0" indent="0" defTabSz="914400">
              <a:lnSpc>
                <a:spcPct val="100000"/>
              </a:lnSpc>
              <a:spcBef>
                <a:spcPts val="0"/>
              </a:spcBef>
              <a:spcAft>
                <a:spcPts val="600"/>
              </a:spcAft>
              <a:buNone/>
            </a:pPr>
            <a:endParaRPr lang="en-US" sz="1200" dirty="0">
              <a:solidFill>
                <a:prstClr val="black"/>
              </a:solidFill>
              <a:latin typeface="Lucida Sans Unicode"/>
            </a:endParaRPr>
          </a:p>
          <a:p>
            <a:pPr marL="457200" lvl="1" indent="-320040" defTabSz="914400">
              <a:lnSpc>
                <a:spcPct val="100000"/>
              </a:lnSpc>
              <a:spcBef>
                <a:spcPts val="0"/>
              </a:spcBef>
              <a:spcAft>
                <a:spcPts val="800"/>
              </a:spcAft>
              <a:buFont typeface="Wingdings" panose="05000000000000000000" pitchFamily="2" charset="2"/>
              <a:buChar char="§"/>
            </a:pPr>
            <a:r>
              <a:rPr lang="en-US" sz="2000" dirty="0">
                <a:solidFill>
                  <a:prstClr val="black"/>
                </a:solidFill>
                <a:latin typeface="Lucida Sans Unicode"/>
                <a:ea typeface="Calibri" panose="020F0502020204030204" pitchFamily="34" charset="0"/>
                <a:cs typeface="Times New Roman" panose="02020603050405020304" pitchFamily="18" charset="0"/>
              </a:rPr>
              <a:t>Understanding the roles and responsibilities of different levels of the regional system </a:t>
            </a:r>
          </a:p>
          <a:p>
            <a:pPr marL="457200" lvl="1" indent="-320040" defTabSz="914400">
              <a:lnSpc>
                <a:spcPct val="100000"/>
              </a:lnSpc>
              <a:spcBef>
                <a:spcPts val="0"/>
              </a:spcBef>
              <a:spcAft>
                <a:spcPts val="800"/>
              </a:spcAft>
              <a:buFont typeface="Wingdings" panose="05000000000000000000" pitchFamily="2" charset="2"/>
              <a:buChar char="§"/>
            </a:pPr>
            <a:r>
              <a:rPr lang="en-US" sz="2000" dirty="0">
                <a:solidFill>
                  <a:prstClr val="black"/>
                </a:solidFill>
                <a:latin typeface="Lucida Sans Unicode"/>
              </a:rPr>
              <a:t>Maintaining local connections while shifting to a regional lens</a:t>
            </a:r>
          </a:p>
          <a:p>
            <a:pPr marL="457200" lvl="1" indent="-320040" defTabSz="914400">
              <a:lnSpc>
                <a:spcPct val="100000"/>
              </a:lnSpc>
              <a:spcBef>
                <a:spcPts val="0"/>
              </a:spcBef>
              <a:spcAft>
                <a:spcPts val="800"/>
              </a:spcAft>
              <a:buFont typeface="Wingdings" panose="05000000000000000000" pitchFamily="2" charset="2"/>
              <a:buChar char="§"/>
            </a:pPr>
            <a:r>
              <a:rPr lang="en-US" sz="2000" dirty="0">
                <a:solidFill>
                  <a:prstClr val="black"/>
                </a:solidFill>
                <a:latin typeface="Lucida Sans Unicode"/>
              </a:rPr>
              <a:t>Resources are spread thin</a:t>
            </a:r>
            <a:endParaRPr lang="en-US" sz="2000" dirty="0">
              <a:solidFill>
                <a:prstClr val="black"/>
              </a:solidFill>
              <a:latin typeface="Lucida Sans Unicod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85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700" dirty="0">
                <a:solidFill>
                  <a:prstClr val="black"/>
                </a:solidFill>
                <a:effectLst>
                  <a:outerShdw blurRad="31750" dist="25400" dir="5400000" algn="tl" rotWithShape="0">
                    <a:srgbClr val="000000">
                      <a:alpha val="25000"/>
                    </a:srgbClr>
                  </a:outerShdw>
                </a:effectLst>
                <a:latin typeface="Lucida Sans Unicode"/>
                <a:ea typeface="+mn-ea"/>
                <a:cs typeface="+mn-cs"/>
              </a:rPr>
              <a:t>Outcome Evaluation:</a:t>
            </a:r>
            <a:br>
              <a:rPr lang="en-US" sz="3700" dirty="0">
                <a:solidFill>
                  <a:prstClr val="black"/>
                </a:solidFill>
                <a:effectLst>
                  <a:outerShdw blurRad="31750" dist="25400" dir="5400000" algn="tl" rotWithShape="0">
                    <a:srgbClr val="000000">
                      <a:alpha val="25000"/>
                    </a:srgbClr>
                  </a:outerShdw>
                </a:effectLst>
                <a:latin typeface="Lucida Sans Unicode"/>
                <a:ea typeface="+mn-ea"/>
                <a:cs typeface="+mn-cs"/>
              </a:rPr>
            </a:br>
            <a:r>
              <a:rPr lang="en-US" sz="3700" dirty="0">
                <a:solidFill>
                  <a:prstClr val="black"/>
                </a:solidFill>
                <a:effectLst>
                  <a:outerShdw blurRad="31750" dist="25400" dir="5400000" algn="tl" rotWithShape="0">
                    <a:srgbClr val="000000">
                      <a:alpha val="25000"/>
                    </a:srgbClr>
                  </a:outerShdw>
                </a:effectLst>
                <a:latin typeface="Lucida Sans Unicode"/>
                <a:ea typeface="+mn-ea"/>
                <a:cs typeface="+mn-cs"/>
              </a:rPr>
              <a:t>Approach</a:t>
            </a:r>
            <a:endParaRPr lang="en-US" dirty="0"/>
          </a:p>
        </p:txBody>
      </p:sp>
      <p:sp>
        <p:nvSpPr>
          <p:cNvPr id="3" name="Content Placeholder 2"/>
          <p:cNvSpPr>
            <a:spLocks noGrp="1"/>
          </p:cNvSpPr>
          <p:nvPr>
            <p:ph idx="1"/>
          </p:nvPr>
        </p:nvSpPr>
        <p:spPr>
          <a:xfrm>
            <a:off x="628650" y="2286000"/>
            <a:ext cx="7886700" cy="3890962"/>
          </a:xfrm>
        </p:spPr>
        <p:txBody>
          <a:bodyPr/>
          <a:lstStyle/>
          <a:p>
            <a:pPr marL="566928" lvl="0" indent="-457200" defTabSz="914400">
              <a:lnSpc>
                <a:spcPct val="100000"/>
              </a:lnSpc>
              <a:spcBef>
                <a:spcPts val="400"/>
              </a:spcBef>
              <a:spcAft>
                <a:spcPts val="1200"/>
              </a:spcAft>
              <a:buClr>
                <a:srgbClr val="2DA2BF"/>
              </a:buClr>
              <a:buSzPct val="100000"/>
              <a:buFont typeface="+mj-lt"/>
              <a:buAutoNum type="arabicPeriod"/>
            </a:pPr>
            <a:r>
              <a:rPr lang="en-US" sz="2800" dirty="0">
                <a:solidFill>
                  <a:prstClr val="black"/>
                </a:solidFill>
                <a:latin typeface="Arial" panose="020B0604020202020204" pitchFamily="34" charset="0"/>
                <a:cs typeface="Arial" panose="020B0604020202020204" pitchFamily="34" charset="0"/>
              </a:rPr>
              <a:t>Focus on </a:t>
            </a:r>
            <a:r>
              <a:rPr lang="en-US" sz="2800" u="sng" dirty="0">
                <a:solidFill>
                  <a:prstClr val="black"/>
                </a:solidFill>
                <a:latin typeface="Arial" panose="020B0604020202020204" pitchFamily="34" charset="0"/>
                <a:cs typeface="Arial" panose="020B0604020202020204" pitchFamily="34" charset="0"/>
              </a:rPr>
              <a:t>population-level</a:t>
            </a:r>
            <a:r>
              <a:rPr lang="en-US" sz="2800" dirty="0">
                <a:solidFill>
                  <a:prstClr val="black"/>
                </a:solidFill>
                <a:latin typeface="Arial" panose="020B0604020202020204" pitchFamily="34" charset="0"/>
                <a:cs typeface="Arial" panose="020B0604020202020204" pitchFamily="34" charset="0"/>
              </a:rPr>
              <a:t> outcomes</a:t>
            </a:r>
          </a:p>
          <a:p>
            <a:pPr marL="603504" lvl="2" indent="0" defTabSz="914400">
              <a:lnSpc>
                <a:spcPct val="100000"/>
              </a:lnSpc>
              <a:spcBef>
                <a:spcPts val="0"/>
              </a:spcBef>
              <a:buClr>
                <a:srgbClr val="2DA2BF"/>
              </a:buClr>
              <a:buSzPct val="100000"/>
              <a:buNone/>
            </a:pPr>
            <a:r>
              <a:rPr lang="en-US" sz="2200" dirty="0">
                <a:solidFill>
                  <a:prstClr val="black"/>
                </a:solidFill>
                <a:latin typeface="Arial" panose="020B0604020202020204" pitchFamily="34" charset="0"/>
                <a:cs typeface="Arial" panose="020B0604020202020204" pitchFamily="34" charset="0"/>
              </a:rPr>
              <a:t>	Sources:	YRBS</a:t>
            </a:r>
          </a:p>
          <a:p>
            <a:pPr marL="603504" lvl="2" indent="0" defTabSz="914400">
              <a:lnSpc>
                <a:spcPct val="100000"/>
              </a:lnSpc>
              <a:spcBef>
                <a:spcPts val="0"/>
              </a:spcBef>
              <a:buClr>
                <a:srgbClr val="2DA2BF"/>
              </a:buClr>
              <a:buSzPct val="100000"/>
              <a:buNone/>
            </a:pPr>
            <a:r>
              <a:rPr lang="en-US" sz="2200" dirty="0">
                <a:solidFill>
                  <a:prstClr val="black"/>
                </a:solidFill>
                <a:latin typeface="Arial" panose="020B0604020202020204" pitchFamily="34" charset="0"/>
                <a:cs typeface="Arial" panose="020B0604020202020204" pitchFamily="34" charset="0"/>
              </a:rPr>
              <a:t>	 		Young Adult Survey (YAS)</a:t>
            </a:r>
          </a:p>
          <a:p>
            <a:pPr marL="603504" lvl="2" indent="0" defTabSz="914400">
              <a:lnSpc>
                <a:spcPct val="100000"/>
              </a:lnSpc>
              <a:spcBef>
                <a:spcPts val="0"/>
              </a:spcBef>
              <a:buClr>
                <a:srgbClr val="2DA2BF"/>
              </a:buClr>
              <a:buSzPct val="100000"/>
              <a:buNone/>
            </a:pPr>
            <a:endParaRPr lang="en-US" sz="2200" dirty="0">
              <a:solidFill>
                <a:prstClr val="black"/>
              </a:solidFill>
              <a:latin typeface="Arial" panose="020B0604020202020204" pitchFamily="34" charset="0"/>
              <a:cs typeface="Arial" panose="020B0604020202020204" pitchFamily="34" charset="0"/>
            </a:endParaRPr>
          </a:p>
          <a:p>
            <a:pPr marL="624078" lvl="0" indent="-514350" defTabSz="914400">
              <a:lnSpc>
                <a:spcPct val="100000"/>
              </a:lnSpc>
              <a:spcBef>
                <a:spcPts val="0"/>
              </a:spcBef>
              <a:spcAft>
                <a:spcPts val="1200"/>
              </a:spcAft>
              <a:buClr>
                <a:srgbClr val="2DA2BF"/>
              </a:buClr>
              <a:buSzPct val="100000"/>
              <a:buFont typeface="Wingdings 3"/>
              <a:buAutoNum type="arabicPeriod" startAt="2"/>
            </a:pPr>
            <a:r>
              <a:rPr lang="en-US" sz="2800" dirty="0">
                <a:solidFill>
                  <a:prstClr val="black"/>
                </a:solidFill>
                <a:latin typeface="Arial" panose="020B0604020202020204" pitchFamily="34" charset="0"/>
                <a:cs typeface="Arial" panose="020B0604020202020204" pitchFamily="34" charset="0"/>
              </a:rPr>
              <a:t>Examine changes over time in outcome measures in the funded regions</a:t>
            </a:r>
          </a:p>
          <a:p>
            <a:pPr marL="624078" lvl="0" indent="-514350" defTabSz="914400">
              <a:lnSpc>
                <a:spcPct val="100000"/>
              </a:lnSpc>
              <a:spcBef>
                <a:spcPts val="0"/>
              </a:spcBef>
              <a:buClr>
                <a:srgbClr val="2DA2BF"/>
              </a:buClr>
              <a:buSzPct val="100000"/>
              <a:buFont typeface="Wingdings 3"/>
              <a:buAutoNum type="arabicPeriod" startAt="2"/>
            </a:pPr>
            <a:r>
              <a:rPr lang="en-US" sz="2800" dirty="0">
                <a:solidFill>
                  <a:prstClr val="black"/>
                </a:solidFill>
                <a:latin typeface="Arial" panose="020B0604020202020204" pitchFamily="34" charset="0"/>
                <a:cs typeface="Arial" panose="020B0604020202020204" pitchFamily="34" charset="0"/>
              </a:rPr>
              <a:t>Compare changes in the funded regions to those in the remainder of the state</a:t>
            </a:r>
          </a:p>
          <a:p>
            <a:pPr marL="0" indent="0">
              <a:buNone/>
            </a:pPr>
            <a:endParaRPr lang="en-US" dirty="0"/>
          </a:p>
        </p:txBody>
      </p:sp>
    </p:spTree>
    <p:extLst>
      <p:ext uri="{BB962C8B-B14F-4D97-AF65-F5344CB8AC3E}">
        <p14:creationId xmlns:p14="http://schemas.microsoft.com/office/powerpoint/2010/main" val="273940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spcBef>
                <a:spcPts val="0"/>
              </a:spcBef>
              <a:buClr>
                <a:srgbClr val="2DA2BF"/>
              </a:buClr>
              <a:buNone/>
            </a:pPr>
            <a:endParaRPr lang="en-US" sz="2200" dirty="0">
              <a:latin typeface="Arial" panose="020B0604020202020204" pitchFamily="34" charset="0"/>
              <a:cs typeface="Arial" panose="020B0604020202020204" pitchFamily="34" charset="0"/>
            </a:endParaRPr>
          </a:p>
          <a:p>
            <a:pPr marL="109728" indent="0">
              <a:spcBef>
                <a:spcPts val="0"/>
              </a:spcBef>
              <a:buClr>
                <a:srgbClr val="2DA2BF"/>
              </a:buClr>
              <a:buNone/>
            </a:pPr>
            <a:endParaRPr lang="en-US" sz="2200" dirty="0">
              <a:solidFill>
                <a:prstClr val="black"/>
              </a:solidFill>
              <a:latin typeface="Arial" panose="020B0604020202020204" pitchFamily="34" charset="0"/>
              <a:cs typeface="Arial" panose="020B0604020202020204" pitchFamily="34" charset="0"/>
            </a:endParaRPr>
          </a:p>
          <a:p>
            <a:pPr marL="109728" indent="0">
              <a:spcBef>
                <a:spcPts val="0"/>
              </a:spcBef>
              <a:buClr>
                <a:srgbClr val="2DA2BF"/>
              </a:buClr>
              <a:buNone/>
            </a:pPr>
            <a:endParaRPr lang="en-US" sz="2200" dirty="0">
              <a:solidFill>
                <a:prstClr val="black"/>
              </a:solidFill>
              <a:latin typeface="Arial" panose="020B0604020202020204" pitchFamily="34" charset="0"/>
              <a:cs typeface="Arial" panose="020B0604020202020204" pitchFamily="34" charset="0"/>
            </a:endParaRPr>
          </a:p>
          <a:p>
            <a:pPr marL="109728" indent="0">
              <a:spcBef>
                <a:spcPts val="0"/>
              </a:spcBef>
              <a:buClr>
                <a:srgbClr val="2DA2BF"/>
              </a:buClr>
              <a:buNone/>
            </a:pPr>
            <a:endParaRPr lang="en-US" sz="2200" dirty="0">
              <a:solidFill>
                <a:prstClr val="black"/>
              </a:solidFill>
              <a:latin typeface="Arial" panose="020B0604020202020204" pitchFamily="34" charset="0"/>
              <a:cs typeface="Arial" panose="020B0604020202020204" pitchFamily="34" charset="0"/>
            </a:endParaRPr>
          </a:p>
          <a:p>
            <a:pPr marL="109728" indent="0">
              <a:spcBef>
                <a:spcPts val="0"/>
              </a:spcBef>
              <a:buClr>
                <a:srgbClr val="2DA2BF"/>
              </a:buClr>
              <a:buNone/>
            </a:pPr>
            <a:endParaRPr lang="en-US" sz="2800" dirty="0">
              <a:solidFill>
                <a:prstClr val="black"/>
              </a:solidFill>
              <a:latin typeface="Arial" panose="020B0604020202020204" pitchFamily="34" charset="0"/>
              <a:cs typeface="Arial" panose="020B0604020202020204" pitchFamily="34" charset="0"/>
            </a:endParaRPr>
          </a:p>
        </p:txBody>
      </p:sp>
      <p:cxnSp>
        <p:nvCxnSpPr>
          <p:cNvPr id="5" name="Straight Connector 4"/>
          <p:cNvCxnSpPr/>
          <p:nvPr/>
        </p:nvCxnSpPr>
        <p:spPr>
          <a:xfrm>
            <a:off x="762000" y="2819400"/>
            <a:ext cx="7848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2667000"/>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10600" y="2667000"/>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62200" y="2667000"/>
            <a:ext cx="0" cy="304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86200" y="2667000"/>
            <a:ext cx="0" cy="304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10200" y="2667000"/>
            <a:ext cx="0" cy="3048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0400" y="2667000"/>
            <a:ext cx="0" cy="30480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95400"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2012</a:t>
            </a:r>
          </a:p>
        </p:txBody>
      </p:sp>
      <p:sp>
        <p:nvSpPr>
          <p:cNvPr id="25" name="TextBox 24"/>
          <p:cNvSpPr txBox="1"/>
          <p:nvPr/>
        </p:nvSpPr>
        <p:spPr>
          <a:xfrm>
            <a:off x="2743200"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2013</a:t>
            </a:r>
          </a:p>
        </p:txBody>
      </p:sp>
      <p:sp>
        <p:nvSpPr>
          <p:cNvPr id="26" name="TextBox 25"/>
          <p:cNvSpPr txBox="1"/>
          <p:nvPr/>
        </p:nvSpPr>
        <p:spPr>
          <a:xfrm>
            <a:off x="4267200"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2014</a:t>
            </a:r>
          </a:p>
        </p:txBody>
      </p:sp>
      <p:sp>
        <p:nvSpPr>
          <p:cNvPr id="27" name="TextBox 26"/>
          <p:cNvSpPr txBox="1"/>
          <p:nvPr/>
        </p:nvSpPr>
        <p:spPr>
          <a:xfrm>
            <a:off x="5767939"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2015</a:t>
            </a:r>
          </a:p>
        </p:txBody>
      </p:sp>
      <p:sp>
        <p:nvSpPr>
          <p:cNvPr id="28" name="TextBox 27"/>
          <p:cNvSpPr txBox="1"/>
          <p:nvPr/>
        </p:nvSpPr>
        <p:spPr>
          <a:xfrm>
            <a:off x="7391400" y="1969607"/>
            <a:ext cx="7620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2016</a:t>
            </a:r>
          </a:p>
        </p:txBody>
      </p:sp>
      <p:cxnSp>
        <p:nvCxnSpPr>
          <p:cNvPr id="30" name="Straight Connector 29"/>
          <p:cNvCxnSpPr/>
          <p:nvPr/>
        </p:nvCxnSpPr>
        <p:spPr>
          <a:xfrm>
            <a:off x="3352800" y="3429000"/>
            <a:ext cx="1295400" cy="0"/>
          </a:xfrm>
          <a:prstGeom prst="line">
            <a:avLst/>
          </a:prstGeom>
          <a:ln w="44450">
            <a:solidFill>
              <a:srgbClr val="5A9267"/>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86300" y="3429000"/>
            <a:ext cx="3086100" cy="0"/>
          </a:xfrm>
          <a:prstGeom prst="line">
            <a:avLst/>
          </a:prstGeom>
          <a:ln w="44450">
            <a:solidFill>
              <a:srgbClr val="5A9267"/>
            </a:solidFill>
          </a:ln>
        </p:spPr>
        <p:style>
          <a:lnRef idx="1">
            <a:schemeClr val="accent1"/>
          </a:lnRef>
          <a:fillRef idx="0">
            <a:schemeClr val="accent1"/>
          </a:fillRef>
          <a:effectRef idx="0">
            <a:schemeClr val="accent1"/>
          </a:effectRef>
          <a:fontRef idx="minor">
            <a:schemeClr val="tx1"/>
          </a:fontRef>
        </p:style>
      </p:cxnSp>
      <p:sp>
        <p:nvSpPr>
          <p:cNvPr id="40" name="Isosceles Triangle 39"/>
          <p:cNvSpPr/>
          <p:nvPr/>
        </p:nvSpPr>
        <p:spPr>
          <a:xfrm>
            <a:off x="2590800" y="2897204"/>
            <a:ext cx="228600" cy="2269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5653639" y="2897204"/>
            <a:ext cx="228600" cy="2269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5257800" y="4953000"/>
            <a:ext cx="243439"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4396338" y="2893394"/>
            <a:ext cx="243438" cy="22699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7368138" y="2893394"/>
            <a:ext cx="228600" cy="22699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257800" y="5367448"/>
            <a:ext cx="243439" cy="27135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44353" y="3505200"/>
            <a:ext cx="3733800" cy="369332"/>
          </a:xfrm>
          <a:prstGeom prst="rect">
            <a:avLst/>
          </a:prstGeom>
          <a:noFill/>
        </p:spPr>
        <p:txBody>
          <a:bodyPr wrap="square" rtlCol="0">
            <a:spAutoFit/>
          </a:bodyPr>
          <a:lstStyle/>
          <a:p>
            <a:r>
              <a:rPr lang="en-US" b="1" dirty="0">
                <a:solidFill>
                  <a:srgbClr val="5A9267"/>
                </a:solidFill>
              </a:rPr>
              <a:t>Intervention implementation</a:t>
            </a:r>
          </a:p>
        </p:txBody>
      </p:sp>
      <p:cxnSp>
        <p:nvCxnSpPr>
          <p:cNvPr id="52" name="Straight Arrow Connector 51"/>
          <p:cNvCxnSpPr/>
          <p:nvPr/>
        </p:nvCxnSpPr>
        <p:spPr>
          <a:xfrm flipV="1">
            <a:off x="1828800" y="2893394"/>
            <a:ext cx="0" cy="98113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43000" y="3962400"/>
            <a:ext cx="1447800" cy="381000"/>
          </a:xfrm>
          <a:prstGeom prst="rect">
            <a:avLst/>
          </a:prstGeom>
          <a:noFill/>
        </p:spPr>
        <p:txBody>
          <a:bodyPr wrap="square" rtlCol="0">
            <a:spAutoFit/>
          </a:bodyPr>
          <a:lstStyle/>
          <a:p>
            <a:r>
              <a:rPr lang="en-US" dirty="0"/>
              <a:t>PFS begins</a:t>
            </a:r>
          </a:p>
        </p:txBody>
      </p:sp>
      <p:cxnSp>
        <p:nvCxnSpPr>
          <p:cNvPr id="55" name="Straight Arrow Connector 54"/>
          <p:cNvCxnSpPr/>
          <p:nvPr/>
        </p:nvCxnSpPr>
        <p:spPr>
          <a:xfrm flipV="1">
            <a:off x="8153400" y="2897285"/>
            <a:ext cx="0" cy="98113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586311" y="3962400"/>
            <a:ext cx="1447800" cy="381000"/>
          </a:xfrm>
          <a:prstGeom prst="rect">
            <a:avLst/>
          </a:prstGeom>
          <a:noFill/>
        </p:spPr>
        <p:txBody>
          <a:bodyPr wrap="square" rtlCol="0">
            <a:spAutoFit/>
          </a:bodyPr>
          <a:lstStyle/>
          <a:p>
            <a:r>
              <a:rPr lang="en-US" dirty="0"/>
              <a:t>PFS ends</a:t>
            </a:r>
          </a:p>
        </p:txBody>
      </p:sp>
      <p:sp>
        <p:nvSpPr>
          <p:cNvPr id="58" name="TextBox 57"/>
          <p:cNvSpPr txBox="1"/>
          <p:nvPr/>
        </p:nvSpPr>
        <p:spPr>
          <a:xfrm>
            <a:off x="5812456" y="4947786"/>
            <a:ext cx="2042561" cy="338554"/>
          </a:xfrm>
          <a:prstGeom prst="rect">
            <a:avLst/>
          </a:prstGeom>
          <a:noFill/>
        </p:spPr>
        <p:txBody>
          <a:bodyPr wrap="square" rtlCol="0">
            <a:spAutoFit/>
          </a:bodyPr>
          <a:lstStyle/>
          <a:p>
            <a:r>
              <a:rPr lang="en-US" sz="1600" dirty="0"/>
              <a:t>YRBS conducted</a:t>
            </a:r>
          </a:p>
        </p:txBody>
      </p:sp>
      <p:sp>
        <p:nvSpPr>
          <p:cNvPr id="60" name="TextBox 59"/>
          <p:cNvSpPr txBox="1"/>
          <p:nvPr/>
        </p:nvSpPr>
        <p:spPr>
          <a:xfrm>
            <a:off x="5800425" y="5364921"/>
            <a:ext cx="2042561" cy="338554"/>
          </a:xfrm>
          <a:prstGeom prst="rect">
            <a:avLst/>
          </a:prstGeom>
          <a:noFill/>
        </p:spPr>
        <p:txBody>
          <a:bodyPr wrap="square" rtlCol="0">
            <a:spAutoFit/>
          </a:bodyPr>
          <a:lstStyle/>
          <a:p>
            <a:r>
              <a:rPr lang="en-US" sz="1600" dirty="0"/>
              <a:t>YAS conducted</a:t>
            </a:r>
          </a:p>
        </p:txBody>
      </p:sp>
      <p:sp>
        <p:nvSpPr>
          <p:cNvPr id="7" name="Title 6"/>
          <p:cNvSpPr>
            <a:spLocks noGrp="1"/>
          </p:cNvSpPr>
          <p:nvPr>
            <p:ph type="title"/>
          </p:nvPr>
        </p:nvSpPr>
        <p:spPr/>
        <p:txBody>
          <a:bodyPr>
            <a:normAutofit/>
          </a:bodyPr>
          <a:lstStyle/>
          <a:p>
            <a:pPr algn="ctr"/>
            <a:r>
              <a:rPr lang="en-US" sz="3600" dirty="0">
                <a:latin typeface="Lucida Sans Unicode" panose="020B0602030504020204" pitchFamily="34" charset="0"/>
                <a:cs typeface="Lucida Sans Unicode" panose="020B0602030504020204" pitchFamily="34" charset="0"/>
              </a:rPr>
              <a:t>Timeline</a:t>
            </a:r>
          </a:p>
        </p:txBody>
      </p:sp>
    </p:spTree>
    <p:extLst>
      <p:ext uri="{BB962C8B-B14F-4D97-AF65-F5344CB8AC3E}">
        <p14:creationId xmlns:p14="http://schemas.microsoft.com/office/powerpoint/2010/main" val="94575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lnSpc>
                <a:spcPct val="100000"/>
              </a:lnSpc>
              <a:spcBef>
                <a:spcPts val="0"/>
              </a:spcBef>
            </a:pPr>
            <a:r>
              <a:rPr lang="en-US" sz="2800" b="0" dirty="0">
                <a:solidFill>
                  <a:prstClr val="black"/>
                </a:solidFill>
                <a:latin typeface="Lucida Sans Unicode"/>
                <a:ea typeface="+mn-ea"/>
                <a:cs typeface="Arial" panose="020B0604020202020204" pitchFamily="34" charset="0"/>
              </a:rPr>
              <a:t>          Outcome Evaluation Findings</a:t>
            </a:r>
            <a:br>
              <a:rPr lang="en-US" sz="2800" b="0" dirty="0">
                <a:solidFill>
                  <a:prstClr val="black"/>
                </a:solidFill>
                <a:latin typeface="Lucida Sans Unicode"/>
                <a:ea typeface="+mn-ea"/>
                <a:cs typeface="Arial" panose="020B0604020202020204" pitchFamily="34" charset="0"/>
              </a:rPr>
            </a:br>
            <a:r>
              <a:rPr lang="en-US" sz="2200" b="0" dirty="0">
                <a:solidFill>
                  <a:prstClr val="black"/>
                </a:solidFill>
                <a:latin typeface="Lucida Sans Unicode"/>
                <a:ea typeface="+mn-ea"/>
                <a:cs typeface="Arial" panose="020B0604020202020204" pitchFamily="34" charset="0"/>
              </a:rPr>
              <a:t>Goal 1: Reduce underage and binge drinking among persons aged 12 to 20</a:t>
            </a:r>
            <a:endParaRPr lang="en-US" dirty="0"/>
          </a:p>
        </p:txBody>
      </p:sp>
      <p:pic>
        <p:nvPicPr>
          <p:cNvPr id="4" name="Content Placeholder 4"/>
          <p:cNvPicPr>
            <a:picLocks noChangeAspect="1"/>
          </p:cNvPicPr>
          <p:nvPr/>
        </p:nvPicPr>
        <p:blipFill>
          <a:blip r:embed="rId2" cstate="print"/>
          <a:stretch>
            <a:fillRect/>
          </a:stretch>
        </p:blipFill>
        <p:spPr>
          <a:xfrm>
            <a:off x="1600200" y="1879530"/>
            <a:ext cx="6061630" cy="4521270"/>
          </a:xfrm>
          <a:prstGeom prst="rect">
            <a:avLst/>
          </a:prstGeom>
        </p:spPr>
      </p:pic>
      <p:sp>
        <p:nvSpPr>
          <p:cNvPr id="5" name="TextBox 4">
            <a:extLst>
              <a:ext uri="{FF2B5EF4-FFF2-40B4-BE49-F238E27FC236}">
                <a16:creationId xmlns:a16="http://schemas.microsoft.com/office/drawing/2014/main" id="{24A7FACF-F3D6-426C-8097-70F409D2CEF1}"/>
              </a:ext>
            </a:extLst>
          </p:cNvPr>
          <p:cNvSpPr txBox="1"/>
          <p:nvPr/>
        </p:nvSpPr>
        <p:spPr>
          <a:xfrm>
            <a:off x="3505200" y="6400800"/>
            <a:ext cx="2438400" cy="415498"/>
          </a:xfrm>
          <a:prstGeom prst="rect">
            <a:avLst/>
          </a:prstGeom>
          <a:noFill/>
        </p:spPr>
        <p:txBody>
          <a:bodyPr wrap="square" rtlCol="0">
            <a:spAutoFit/>
          </a:bodyPr>
          <a:lstStyle/>
          <a:p>
            <a:r>
              <a:rPr lang="en-US" sz="1050" dirty="0"/>
              <a:t>Source: YRBS</a:t>
            </a:r>
          </a:p>
          <a:p>
            <a:r>
              <a:rPr lang="en-US" sz="1050" dirty="0"/>
              <a:t>PFS effect was significant at p&lt;.05</a:t>
            </a:r>
          </a:p>
        </p:txBody>
      </p:sp>
    </p:spTree>
    <p:extLst>
      <p:ext uri="{BB962C8B-B14F-4D97-AF65-F5344CB8AC3E}">
        <p14:creationId xmlns:p14="http://schemas.microsoft.com/office/powerpoint/2010/main" val="187283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lnSpc>
                <a:spcPct val="100000"/>
              </a:lnSpc>
              <a:spcBef>
                <a:spcPts val="0"/>
              </a:spcBef>
            </a:pPr>
            <a:r>
              <a:rPr lang="en-US" sz="2800" b="0" dirty="0">
                <a:solidFill>
                  <a:prstClr val="black"/>
                </a:solidFill>
                <a:latin typeface="Lucida Sans Unicode"/>
                <a:ea typeface="+mn-ea"/>
                <a:cs typeface="Arial" panose="020B0604020202020204" pitchFamily="34" charset="0"/>
              </a:rPr>
              <a:t>          Outcome Evaluation Findings</a:t>
            </a:r>
            <a:br>
              <a:rPr lang="en-US" sz="2800" b="0" dirty="0">
                <a:solidFill>
                  <a:prstClr val="black"/>
                </a:solidFill>
                <a:latin typeface="Lucida Sans Unicode"/>
                <a:ea typeface="+mn-ea"/>
                <a:cs typeface="Arial" panose="020B0604020202020204" pitchFamily="34" charset="0"/>
              </a:rPr>
            </a:br>
            <a:r>
              <a:rPr lang="en-US" sz="2200" b="0" dirty="0">
                <a:solidFill>
                  <a:prstClr val="black"/>
                </a:solidFill>
                <a:latin typeface="Lucida Sans Unicode"/>
                <a:ea typeface="+mn-ea"/>
                <a:cs typeface="Arial" panose="020B0604020202020204" pitchFamily="34" charset="0"/>
              </a:rPr>
              <a:t>Goal 2: Reduce prescription drug misuse and abuse among persons aged 12 to 25</a:t>
            </a:r>
            <a:endParaRPr lang="en-US" dirty="0"/>
          </a:p>
        </p:txBody>
      </p:sp>
      <p:pic>
        <p:nvPicPr>
          <p:cNvPr id="4" name="Content Placeholder 2"/>
          <p:cNvPicPr>
            <a:picLocks noChangeAspect="1"/>
          </p:cNvPicPr>
          <p:nvPr/>
        </p:nvPicPr>
        <p:blipFill>
          <a:blip r:embed="rId2" cstate="print"/>
          <a:stretch>
            <a:fillRect/>
          </a:stretch>
        </p:blipFill>
        <p:spPr>
          <a:xfrm>
            <a:off x="1524000" y="1866096"/>
            <a:ext cx="6200589" cy="4610904"/>
          </a:xfrm>
          <a:prstGeom prst="rect">
            <a:avLst/>
          </a:prstGeom>
        </p:spPr>
      </p:pic>
      <p:sp>
        <p:nvSpPr>
          <p:cNvPr id="5" name="TextBox 4">
            <a:extLst>
              <a:ext uri="{FF2B5EF4-FFF2-40B4-BE49-F238E27FC236}">
                <a16:creationId xmlns:a16="http://schemas.microsoft.com/office/drawing/2014/main" id="{5D695DFC-1D2E-4990-9809-96518BC4177D}"/>
              </a:ext>
            </a:extLst>
          </p:cNvPr>
          <p:cNvSpPr txBox="1"/>
          <p:nvPr/>
        </p:nvSpPr>
        <p:spPr>
          <a:xfrm>
            <a:off x="3581400" y="6442502"/>
            <a:ext cx="2590800" cy="415498"/>
          </a:xfrm>
          <a:prstGeom prst="rect">
            <a:avLst/>
          </a:prstGeom>
          <a:noFill/>
        </p:spPr>
        <p:txBody>
          <a:bodyPr wrap="square" rtlCol="0">
            <a:spAutoFit/>
          </a:bodyPr>
          <a:lstStyle/>
          <a:p>
            <a:r>
              <a:rPr lang="en-US" sz="1050" dirty="0"/>
              <a:t>Source: YRBS</a:t>
            </a:r>
          </a:p>
          <a:p>
            <a:r>
              <a:rPr lang="en-US" sz="1050" dirty="0"/>
              <a:t>PFS effect was significant at p&lt;.10</a:t>
            </a:r>
          </a:p>
        </p:txBody>
      </p:sp>
    </p:spTree>
    <p:extLst>
      <p:ext uri="{BB962C8B-B14F-4D97-AF65-F5344CB8AC3E}">
        <p14:creationId xmlns:p14="http://schemas.microsoft.com/office/powerpoint/2010/main" val="101766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dirty="0">
                <a:solidFill>
                  <a:prstClr val="black"/>
                </a:solidFill>
                <a:effectLst>
                  <a:outerShdw blurRad="31750" dist="25400" dir="5400000" algn="tl" rotWithShape="0">
                    <a:srgbClr val="000000">
                      <a:alpha val="25000"/>
                    </a:srgbClr>
                  </a:outerShdw>
                </a:effectLst>
                <a:latin typeface="Lucida Sans Unicode"/>
                <a:ea typeface="+mn-ea"/>
                <a:cs typeface="+mn-cs"/>
              </a:rPr>
              <a:t>Vermont Partnerships for Success Background</a:t>
            </a:r>
            <a:endParaRPr lang="en-US" dirty="0"/>
          </a:p>
        </p:txBody>
      </p:sp>
      <p:sp>
        <p:nvSpPr>
          <p:cNvPr id="5" name="Content Placeholder 4"/>
          <p:cNvSpPr>
            <a:spLocks noGrp="1"/>
          </p:cNvSpPr>
          <p:nvPr>
            <p:ph idx="1"/>
          </p:nvPr>
        </p:nvSpPr>
        <p:spPr>
          <a:xfrm>
            <a:off x="628650" y="2362200"/>
            <a:ext cx="7886700" cy="3814762"/>
          </a:xfrm>
        </p:spPr>
        <p:txBody>
          <a:bodyPr>
            <a:normAutofit lnSpcReduction="10000"/>
          </a:bodyPr>
          <a:lstStyle/>
          <a:p>
            <a:pPr marL="365760" lvl="0" indent="-256032" defTabSz="914400">
              <a:lnSpc>
                <a:spcPct val="100000"/>
              </a:lnSpc>
              <a:spcBef>
                <a:spcPts val="400"/>
              </a:spcBef>
              <a:spcAft>
                <a:spcPts val="800"/>
              </a:spcAft>
              <a:buClr>
                <a:srgbClr val="2DA2BF"/>
              </a:buClr>
              <a:buSzPct val="68000"/>
              <a:buFont typeface="Wingdings 3"/>
              <a:buChar char=""/>
            </a:pPr>
            <a:r>
              <a:rPr lang="en-US" sz="2800" dirty="0">
                <a:solidFill>
                  <a:prstClr val="black"/>
                </a:solidFill>
                <a:latin typeface="Lucida Sans Unicode"/>
              </a:rPr>
              <a:t>Funded through a three-year federal grant from the Center for Substance Abuse Prevention (CSAP) within SAMHSA</a:t>
            </a:r>
          </a:p>
          <a:p>
            <a:pPr marL="365760" lvl="0" indent="-256032" defTabSz="914400">
              <a:lnSpc>
                <a:spcPct val="100000"/>
              </a:lnSpc>
              <a:spcBef>
                <a:spcPts val="400"/>
              </a:spcBef>
              <a:spcAft>
                <a:spcPts val="800"/>
              </a:spcAft>
              <a:buClr>
                <a:srgbClr val="2DA2BF"/>
              </a:buClr>
              <a:buSzPct val="68000"/>
              <a:buFont typeface="Wingdings 3"/>
              <a:buChar char=""/>
            </a:pPr>
            <a:r>
              <a:rPr lang="en-US" sz="2800" dirty="0">
                <a:solidFill>
                  <a:prstClr val="black"/>
                </a:solidFill>
                <a:latin typeface="Lucida Sans Unicode"/>
              </a:rPr>
              <a:t>Awarded in 2012</a:t>
            </a:r>
          </a:p>
          <a:p>
            <a:pPr marL="365760" lvl="0" indent="-256032" defTabSz="914400">
              <a:lnSpc>
                <a:spcPct val="100000"/>
              </a:lnSpc>
              <a:spcBef>
                <a:spcPts val="400"/>
              </a:spcBef>
              <a:spcAft>
                <a:spcPts val="800"/>
              </a:spcAft>
              <a:buClr>
                <a:srgbClr val="2DA2BF"/>
              </a:buClr>
              <a:buSzPct val="68000"/>
              <a:buFont typeface="Wingdings 3"/>
              <a:buChar char=""/>
            </a:pPr>
            <a:r>
              <a:rPr lang="en-US" sz="2800" dirty="0">
                <a:solidFill>
                  <a:prstClr val="black"/>
                </a:solidFill>
                <a:latin typeface="Lucida Sans Unicode"/>
              </a:rPr>
              <a:t>Implemented by VDH’s Division of Alcohol and Drug Abuse Programs (ADAP)</a:t>
            </a:r>
          </a:p>
          <a:p>
            <a:pPr marL="365760" lvl="0" indent="-256032" defTabSz="914400">
              <a:lnSpc>
                <a:spcPct val="100000"/>
              </a:lnSpc>
              <a:spcBef>
                <a:spcPts val="400"/>
              </a:spcBef>
              <a:spcAft>
                <a:spcPts val="800"/>
              </a:spcAft>
              <a:buClr>
                <a:srgbClr val="2DA2BF"/>
              </a:buClr>
              <a:buSzPct val="68000"/>
              <a:buFont typeface="Wingdings 3"/>
              <a:buChar char=""/>
            </a:pPr>
            <a:r>
              <a:rPr lang="en-US" sz="2800" dirty="0">
                <a:solidFill>
                  <a:prstClr val="black"/>
                </a:solidFill>
                <a:latin typeface="Lucida Sans Unicode"/>
              </a:rPr>
              <a:t>Required by CSAP to use the SAMHSA Strategic Prevention Framework (SPF)</a:t>
            </a:r>
            <a:endParaRPr lang="en-US" sz="2800" dirty="0">
              <a:solidFill>
                <a:srgbClr val="FF0000"/>
              </a:solidFill>
              <a:latin typeface="Lucida Sans Unicode"/>
            </a:endParaRPr>
          </a:p>
          <a:p>
            <a:pPr marL="0" indent="0">
              <a:buNone/>
            </a:pPr>
            <a:endParaRPr lang="en-US" dirty="0"/>
          </a:p>
        </p:txBody>
      </p:sp>
    </p:spTree>
    <p:extLst>
      <p:ext uri="{BB962C8B-B14F-4D97-AF65-F5344CB8AC3E}">
        <p14:creationId xmlns:p14="http://schemas.microsoft.com/office/powerpoint/2010/main" val="90215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lnSpc>
                <a:spcPct val="100000"/>
              </a:lnSpc>
              <a:spcBef>
                <a:spcPts val="0"/>
              </a:spcBef>
            </a:pPr>
            <a:r>
              <a:rPr lang="en-US" sz="3200" b="0" dirty="0">
                <a:solidFill>
                  <a:prstClr val="black"/>
                </a:solidFill>
                <a:latin typeface="Arial" panose="020B0604020202020204" pitchFamily="34" charset="0"/>
                <a:ea typeface="Calibri" panose="020F0502020204030204" pitchFamily="34" charset="0"/>
                <a:cs typeface="+mn-cs"/>
              </a:rPr>
              <a:t>Outcome measures examined (YRBS)</a:t>
            </a:r>
            <a:endParaRPr lang="en-US" sz="3200" dirty="0"/>
          </a:p>
        </p:txBody>
      </p:sp>
      <p:sp>
        <p:nvSpPr>
          <p:cNvPr id="3" name="Content Placeholder 2"/>
          <p:cNvSpPr>
            <a:spLocks noGrp="1"/>
          </p:cNvSpPr>
          <p:nvPr>
            <p:ph idx="1"/>
          </p:nvPr>
        </p:nvSpPr>
        <p:spPr/>
        <p:txBody>
          <a:bodyPr>
            <a:normAutofit/>
          </a:bodyPr>
          <a:lstStyle/>
          <a:p>
            <a:pPr marL="0" indent="0" fontAlgn="t">
              <a:buNone/>
            </a:pPr>
            <a:r>
              <a:rPr lang="en-US" sz="2000" dirty="0"/>
              <a:t>Substance Use Behaviors:</a:t>
            </a:r>
          </a:p>
          <a:p>
            <a:pPr fontAlgn="t"/>
            <a:r>
              <a:rPr lang="en-US" sz="1700" dirty="0"/>
              <a:t>Current alcohol use</a:t>
            </a:r>
          </a:p>
          <a:p>
            <a:pPr fontAlgn="t"/>
            <a:r>
              <a:rPr lang="en-US" sz="1700" dirty="0"/>
              <a:t>Current binge drinking</a:t>
            </a:r>
          </a:p>
          <a:p>
            <a:pPr fontAlgn="t"/>
            <a:r>
              <a:rPr lang="en-US" sz="1700" dirty="0"/>
              <a:t>Lifetime Rx pain reliever misuse</a:t>
            </a:r>
          </a:p>
          <a:p>
            <a:pPr fontAlgn="t"/>
            <a:r>
              <a:rPr lang="en-US" sz="1700" dirty="0"/>
              <a:t>Lifetime Rx stimulant misuse</a:t>
            </a:r>
          </a:p>
          <a:p>
            <a:pPr fontAlgn="t"/>
            <a:r>
              <a:rPr lang="en-US" sz="1700" dirty="0"/>
              <a:t>Current Rx pain reliever misuse (high school only)</a:t>
            </a:r>
          </a:p>
          <a:p>
            <a:pPr fontAlgn="t"/>
            <a:r>
              <a:rPr lang="en-US" sz="1700" dirty="0"/>
              <a:t>Current Rx stimulant misuse (high school only)</a:t>
            </a:r>
          </a:p>
          <a:p>
            <a:pPr marL="0" indent="0" fontAlgn="t">
              <a:buNone/>
            </a:pPr>
            <a:r>
              <a:rPr lang="en-US" sz="2000" dirty="0"/>
              <a:t>Risk Factors:</a:t>
            </a:r>
          </a:p>
          <a:p>
            <a:pPr fontAlgn="t"/>
            <a:r>
              <a:rPr lang="en-US" sz="1700" dirty="0"/>
              <a:t>Perceived ease of obtaining alcohol</a:t>
            </a:r>
          </a:p>
          <a:p>
            <a:pPr fontAlgn="t"/>
            <a:r>
              <a:rPr lang="en-US" sz="1700" dirty="0"/>
              <a:t>Drinking alcohol viewed to be a little bit wrong or not at all wrong</a:t>
            </a:r>
          </a:p>
          <a:p>
            <a:pPr fontAlgn="t"/>
            <a:r>
              <a:rPr lang="en-US" sz="1700" dirty="0"/>
              <a:t>Perception that parents view alcohol use by child is a little bit wrong or not at all wrong</a:t>
            </a:r>
          </a:p>
          <a:p>
            <a:pPr fontAlgn="t"/>
            <a:r>
              <a:rPr lang="en-US" sz="1700" dirty="0"/>
              <a:t>Low perceived risk of harm from binge drinking</a:t>
            </a:r>
          </a:p>
          <a:p>
            <a:pPr marL="0" indent="0">
              <a:buNone/>
            </a:pPr>
            <a:endParaRPr lang="en-US" dirty="0"/>
          </a:p>
        </p:txBody>
      </p:sp>
    </p:spTree>
    <p:extLst>
      <p:ext uri="{BB962C8B-B14F-4D97-AF65-F5344CB8AC3E}">
        <p14:creationId xmlns:p14="http://schemas.microsoft.com/office/powerpoint/2010/main" val="2952672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0" dirty="0">
                <a:solidFill>
                  <a:prstClr val="black"/>
                </a:solidFill>
                <a:latin typeface="Arial" panose="020B0604020202020204" pitchFamily="34" charset="0"/>
                <a:ea typeface="Calibri" panose="020F0502020204030204" pitchFamily="34" charset="0"/>
              </a:rPr>
              <a:t>Outcome measures examined (YAS)</a:t>
            </a:r>
            <a:endParaRPr lang="en-US" dirty="0"/>
          </a:p>
        </p:txBody>
      </p:sp>
      <p:sp>
        <p:nvSpPr>
          <p:cNvPr id="3" name="Content Placeholder 2"/>
          <p:cNvSpPr>
            <a:spLocks noGrp="1"/>
          </p:cNvSpPr>
          <p:nvPr>
            <p:ph idx="1"/>
          </p:nvPr>
        </p:nvSpPr>
        <p:spPr/>
        <p:txBody>
          <a:bodyPr>
            <a:noAutofit/>
          </a:bodyPr>
          <a:lstStyle/>
          <a:p>
            <a:pPr marL="0" indent="0" fontAlgn="t">
              <a:lnSpc>
                <a:spcPct val="107000"/>
              </a:lnSpc>
              <a:spcBef>
                <a:spcPts val="0"/>
              </a:spcBef>
              <a:buNone/>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Substance Use Behaviors:</a:t>
            </a:r>
            <a:endParaRPr lang="en-US" sz="2000" dirty="0">
              <a:latin typeface="Arial" panose="020B0604020202020204" pitchFamily="34" charset="0"/>
            </a:endParaRPr>
          </a:p>
          <a:p>
            <a:pPr marL="0" fontAlgn="t">
              <a:lnSpc>
                <a:spcPct val="107000"/>
              </a:lnSpc>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Current alcohol use</a:t>
            </a:r>
            <a:endParaRPr lang="en-US" sz="1600" dirty="0">
              <a:latin typeface="Arial" panose="020B0604020202020204" pitchFamily="34" charset="0"/>
            </a:endParaRPr>
          </a:p>
          <a:p>
            <a:pPr marL="0" fontAlgn="t">
              <a:lnSpc>
                <a:spcPct val="107000"/>
              </a:lnSpc>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Current binge drinking</a:t>
            </a:r>
            <a:endParaRPr lang="en-US" sz="1600" dirty="0">
              <a:latin typeface="Arial" panose="020B0604020202020204" pitchFamily="34" charset="0"/>
            </a:endParaRPr>
          </a:p>
          <a:p>
            <a:pPr marL="0" fontAlgn="t">
              <a:lnSpc>
                <a:spcPct val="107000"/>
              </a:lnSpc>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Current underage alcohol use</a:t>
            </a:r>
            <a:endParaRPr lang="en-US" sz="1600" dirty="0">
              <a:latin typeface="Arial" panose="020B0604020202020204" pitchFamily="34" charset="0"/>
            </a:endParaRPr>
          </a:p>
          <a:p>
            <a:pPr marL="0" fontAlgn="t">
              <a:lnSpc>
                <a:spcPct val="107000"/>
              </a:lnSpc>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Past year Rx pain reliever misuse</a:t>
            </a:r>
            <a:endParaRPr lang="en-US" sz="1600" dirty="0">
              <a:latin typeface="Arial" panose="020B0604020202020204" pitchFamily="34" charset="0"/>
            </a:endParaRPr>
          </a:p>
          <a:p>
            <a:pPr marL="0" fontAlgn="t">
              <a:lnSpc>
                <a:spcPct val="107000"/>
              </a:lnSpc>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Past year Rx sedative misuse</a:t>
            </a:r>
            <a:endParaRPr lang="en-US" sz="1600" dirty="0">
              <a:latin typeface="Arial" panose="020B0604020202020204" pitchFamily="34" charset="0"/>
            </a:endParaRPr>
          </a:p>
          <a:p>
            <a:pPr marL="0" fontAlgn="t">
              <a:lnSpc>
                <a:spcPct val="107000"/>
              </a:lnSpc>
              <a:spcBef>
                <a:spcPts val="0"/>
              </a:spcBef>
              <a:spcAft>
                <a:spcPts val="800"/>
              </a:spcAf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Past year Rx stimulant misuse</a:t>
            </a:r>
            <a:endParaRPr lang="en-US" sz="1600" dirty="0">
              <a:latin typeface="Arial" panose="020B0604020202020204" pitchFamily="34" charset="0"/>
            </a:endParaRPr>
          </a:p>
          <a:p>
            <a:pPr marL="0" indent="0" fontAlgn="t">
              <a:lnSpc>
                <a:spcPct val="107000"/>
              </a:lnSpc>
              <a:spcBef>
                <a:spcPts val="0"/>
              </a:spcBef>
              <a:buNone/>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Risk Factors:</a:t>
            </a:r>
            <a:endParaRPr lang="en-US" sz="2000" dirty="0">
              <a:latin typeface="Arial" panose="020B0604020202020204" pitchFamily="34" charset="0"/>
            </a:endParaRPr>
          </a:p>
          <a:p>
            <a:pPr marL="0" fontAlgn="t">
              <a:lnSpc>
                <a:spcPct val="110000"/>
              </a:lnSpc>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Perceived ease of obtaining alcohol:</a:t>
            </a:r>
          </a:p>
          <a:p>
            <a:pPr marL="342900" lvl="1" fontAlgn="t">
              <a:lnSpc>
                <a:spcPct val="110000"/>
              </a:lnSpc>
              <a:spcBef>
                <a:spcPts val="0"/>
              </a:spcBef>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from friends or family (by persons 18-20)</a:t>
            </a:r>
          </a:p>
          <a:p>
            <a:pPr marL="342900" lvl="1" fontAlgn="t">
              <a:lnSpc>
                <a:spcPct val="110000"/>
              </a:lnSpc>
              <a:spcBef>
                <a:spcPts val="0"/>
              </a:spcBef>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from stores (by persons 18-20) </a:t>
            </a:r>
          </a:p>
          <a:p>
            <a:pPr marL="342900" lvl="1" fontAlgn="t">
              <a:lnSpc>
                <a:spcPct val="110000"/>
              </a:lnSpc>
              <a:spcBef>
                <a:spcPts val="0"/>
              </a:spcBef>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in restaurants &amp; bars (by persons 18-20) </a:t>
            </a:r>
          </a:p>
          <a:p>
            <a:pPr marL="0" fontAlgn="t">
              <a:lnSpc>
                <a:spcPct val="110000"/>
              </a:lnSpc>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Perceived ease of obtaining Rx pain relievers without a prescription</a:t>
            </a:r>
          </a:p>
          <a:p>
            <a:pPr marL="0" fontAlgn="t">
              <a:lnSpc>
                <a:spcPct val="110000"/>
              </a:lnSpc>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Low perceived risk of harm from binge drinking </a:t>
            </a:r>
            <a:endParaRPr lang="en-US" sz="1600" dirty="0">
              <a:latin typeface="Arial" panose="020B0604020202020204" pitchFamily="34" charset="0"/>
            </a:endParaRPr>
          </a:p>
          <a:p>
            <a:pPr marL="0" fontAlgn="t">
              <a:lnSpc>
                <a:spcPct val="110000"/>
              </a:lnSpc>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Low perceived risk of harm from using R</a:t>
            </a:r>
            <a:r>
              <a:rPr lang="en-US" sz="1600" baseline="-25000" dirty="0">
                <a:solidFill>
                  <a:srgbClr val="000000"/>
                </a:solidFill>
                <a:latin typeface="Arial" panose="020B0604020202020204" pitchFamily="34" charset="0"/>
                <a:ea typeface="Calibri" panose="020F0502020204030204" pitchFamily="34" charset="0"/>
                <a:cs typeface="Arial" panose="020B0604020202020204" pitchFamily="34" charset="0"/>
              </a:rPr>
              <a:t>x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pain relievers not prescribed</a:t>
            </a:r>
            <a:endParaRPr lang="en-US" sz="1600" dirty="0"/>
          </a:p>
        </p:txBody>
      </p:sp>
    </p:spTree>
    <p:extLst>
      <p:ext uri="{BB962C8B-B14F-4D97-AF65-F5344CB8AC3E}">
        <p14:creationId xmlns:p14="http://schemas.microsoft.com/office/powerpoint/2010/main" val="3635663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200" b="0" dirty="0">
                <a:solidFill>
                  <a:prstClr val="black"/>
                </a:solidFill>
                <a:latin typeface="Lucida Sans Unicode"/>
                <a:cs typeface="Arial" panose="020B0604020202020204" pitchFamily="34" charset="0"/>
              </a:rPr>
              <a:t>Summary of patterns observed across all outcome measures</a:t>
            </a:r>
            <a:endParaRPr lang="en-US" dirty="0"/>
          </a:p>
        </p:txBody>
      </p:sp>
      <p:sp>
        <p:nvSpPr>
          <p:cNvPr id="3" name="Content Placeholder 2"/>
          <p:cNvSpPr>
            <a:spLocks noGrp="1"/>
          </p:cNvSpPr>
          <p:nvPr>
            <p:ph idx="1"/>
          </p:nvPr>
        </p:nvSpPr>
        <p:spPr>
          <a:xfrm>
            <a:off x="628650" y="2057399"/>
            <a:ext cx="7886700" cy="4495801"/>
          </a:xfrm>
        </p:spPr>
        <p:txBody>
          <a:bodyPr>
            <a:normAutofit fontScale="77500" lnSpcReduction="20000"/>
          </a:bodyPr>
          <a:lstStyle/>
          <a:p>
            <a:pPr>
              <a:lnSpc>
                <a:spcPct val="110000"/>
              </a:lnSpc>
              <a:spcAft>
                <a:spcPts val="600"/>
              </a:spcAft>
            </a:pPr>
            <a:r>
              <a:rPr lang="en-US" sz="2400" dirty="0">
                <a:latin typeface="Arial" panose="020B0604020202020204" pitchFamily="34" charset="0"/>
                <a:cs typeface="Arial" panose="020B0604020202020204" pitchFamily="34" charset="0"/>
              </a:rPr>
              <a:t>Patterns for most outcome measures examined were similar to the two measures plotted earlier (although only a few effects were statistically significant). Specifically:</a:t>
            </a:r>
          </a:p>
          <a:p>
            <a:pPr marL="109728" indent="0">
              <a:spcAft>
                <a:spcPts val="600"/>
              </a:spcAft>
              <a:buNone/>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marL="109728" indent="0">
              <a:spcAft>
                <a:spcPts val="600"/>
              </a:spcAft>
              <a:buNone/>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Aft>
                <a:spcPts val="600"/>
              </a:spcAft>
            </a:pPr>
            <a:endParaRPr lang="en-US" sz="2400" dirty="0">
              <a:latin typeface="Arial" panose="020B0604020202020204" pitchFamily="34" charset="0"/>
              <a:cs typeface="Arial" panose="020B0604020202020204" pitchFamily="34" charset="0"/>
            </a:endParaRPr>
          </a:p>
          <a:p>
            <a:pPr>
              <a:spcBef>
                <a:spcPts val="2400"/>
              </a:spcBef>
              <a:spcAft>
                <a:spcPts val="600"/>
              </a:spcAft>
            </a:pPr>
            <a:r>
              <a:rPr lang="en-US" sz="2400" dirty="0">
                <a:latin typeface="Arial" panose="020B0604020202020204" pitchFamily="34" charset="0"/>
                <a:cs typeface="Arial" panose="020B0604020202020204" pitchFamily="34" charset="0"/>
              </a:rPr>
              <a:t>These patterns generally held for each of the six PFS-funded regions individually</a:t>
            </a:r>
          </a:p>
          <a:p>
            <a:pPr marL="109728" indent="0">
              <a:buNone/>
            </a:pPr>
            <a:endParaRPr lang="en-US" dirty="0"/>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15894270"/>
              </p:ext>
            </p:extLst>
          </p:nvPr>
        </p:nvGraphicFramePr>
        <p:xfrm>
          <a:off x="761999" y="2971800"/>
          <a:ext cx="7581900" cy="2743199"/>
        </p:xfrm>
        <a:graphic>
          <a:graphicData uri="http://schemas.openxmlformats.org/drawingml/2006/table">
            <a:tbl>
              <a:tblPr firstRow="1" firstCol="1" bandRow="1"/>
              <a:tblGrid>
                <a:gridCol w="1344712">
                  <a:extLst>
                    <a:ext uri="{9D8B030D-6E8A-4147-A177-3AD203B41FA5}">
                      <a16:colId xmlns:a16="http://schemas.microsoft.com/office/drawing/2014/main" val="20000"/>
                    </a:ext>
                  </a:extLst>
                </a:gridCol>
                <a:gridCol w="1038883">
                  <a:extLst>
                    <a:ext uri="{9D8B030D-6E8A-4147-A177-3AD203B41FA5}">
                      <a16:colId xmlns:a16="http://schemas.microsoft.com/office/drawing/2014/main" val="20001"/>
                    </a:ext>
                  </a:extLst>
                </a:gridCol>
                <a:gridCol w="1039661">
                  <a:extLst>
                    <a:ext uri="{9D8B030D-6E8A-4147-A177-3AD203B41FA5}">
                      <a16:colId xmlns:a16="http://schemas.microsoft.com/office/drawing/2014/main" val="20002"/>
                    </a:ext>
                  </a:extLst>
                </a:gridCol>
                <a:gridCol w="1039661">
                  <a:extLst>
                    <a:ext uri="{9D8B030D-6E8A-4147-A177-3AD203B41FA5}">
                      <a16:colId xmlns:a16="http://schemas.microsoft.com/office/drawing/2014/main" val="20003"/>
                    </a:ext>
                  </a:extLst>
                </a:gridCol>
                <a:gridCol w="1039661">
                  <a:extLst>
                    <a:ext uri="{9D8B030D-6E8A-4147-A177-3AD203B41FA5}">
                      <a16:colId xmlns:a16="http://schemas.microsoft.com/office/drawing/2014/main" val="20004"/>
                    </a:ext>
                  </a:extLst>
                </a:gridCol>
                <a:gridCol w="1039661">
                  <a:extLst>
                    <a:ext uri="{9D8B030D-6E8A-4147-A177-3AD203B41FA5}">
                      <a16:colId xmlns:a16="http://schemas.microsoft.com/office/drawing/2014/main" val="20005"/>
                    </a:ext>
                  </a:extLst>
                </a:gridCol>
                <a:gridCol w="1039661">
                  <a:extLst>
                    <a:ext uri="{9D8B030D-6E8A-4147-A177-3AD203B41FA5}">
                      <a16:colId xmlns:a16="http://schemas.microsoft.com/office/drawing/2014/main" val="20006"/>
                    </a:ext>
                  </a:extLst>
                </a:gridCol>
              </a:tblGrid>
              <a:tr h="320634">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3">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Behavioral Measures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Risk Factors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40029">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  that decreased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 of comps favorable to PFS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Number  that decreased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Number of comps favorable to PFS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1"/>
                  </a:ext>
                </a:extLst>
              </a:tr>
              <a:tr h="320634">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Middle School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0634">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High school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0634">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Young Adult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0634">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607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lnSpc>
                <a:spcPct val="100000"/>
              </a:lnSpc>
              <a:spcBef>
                <a:spcPts val="0"/>
              </a:spcBef>
            </a:pPr>
            <a:r>
              <a:rPr lang="en-US" sz="3700" b="0" dirty="0">
                <a:solidFill>
                  <a:prstClr val="black"/>
                </a:solidFill>
                <a:latin typeface="Lucida Sans Unicode"/>
                <a:ea typeface="+mn-ea"/>
                <a:cs typeface="Arial" panose="020B0604020202020204" pitchFamily="34" charset="0"/>
              </a:rPr>
              <a:t>Statewide Evaluation Conclusions</a:t>
            </a:r>
            <a:endParaRPr lang="en-US" dirty="0"/>
          </a:p>
        </p:txBody>
      </p:sp>
      <p:sp>
        <p:nvSpPr>
          <p:cNvPr id="3" name="Content Placeholder 2"/>
          <p:cNvSpPr>
            <a:spLocks noGrp="1"/>
          </p:cNvSpPr>
          <p:nvPr>
            <p:ph idx="1"/>
          </p:nvPr>
        </p:nvSpPr>
        <p:spPr>
          <a:xfrm>
            <a:off x="628650" y="2209799"/>
            <a:ext cx="7886700" cy="3967163"/>
          </a:xfrm>
        </p:spPr>
        <p:txBody>
          <a:bodyPr/>
          <a:lstStyle/>
          <a:p>
            <a:pPr marL="621792" lvl="1" indent="-320040" defTabSz="914400">
              <a:lnSpc>
                <a:spcPct val="100000"/>
              </a:lnSpc>
              <a:spcBef>
                <a:spcPts val="324"/>
              </a:spcBef>
              <a:spcAft>
                <a:spcPts val="1200"/>
              </a:spcAft>
              <a:buClr>
                <a:srgbClr val="2DA2BF"/>
              </a:buClr>
              <a:buFont typeface="Wingdings" panose="05000000000000000000" pitchFamily="2" charset="2"/>
              <a:buChar char="q"/>
            </a:pPr>
            <a:r>
              <a:rPr lang="en-US" sz="2300" dirty="0">
                <a:solidFill>
                  <a:prstClr val="black"/>
                </a:solidFill>
                <a:latin typeface="Lucida Sans Unicode"/>
              </a:rPr>
              <a:t>PFS </a:t>
            </a:r>
            <a:r>
              <a:rPr lang="en-US" sz="2400" dirty="0">
                <a:solidFill>
                  <a:prstClr val="black"/>
                </a:solidFill>
                <a:latin typeface="Lucida Sans Unicode"/>
              </a:rPr>
              <a:t>represents a successful transition to a regional-based prevention system in Vermont, although challenges remain to enhance and sustain this approach</a:t>
            </a:r>
          </a:p>
          <a:p>
            <a:pPr marL="621792" lvl="1" indent="-320040" defTabSz="914400">
              <a:lnSpc>
                <a:spcPct val="100000"/>
              </a:lnSpc>
              <a:spcBef>
                <a:spcPts val="324"/>
              </a:spcBef>
              <a:buClr>
                <a:srgbClr val="2DA2BF"/>
              </a:buClr>
              <a:buFont typeface="Wingdings" panose="05000000000000000000" pitchFamily="2" charset="2"/>
              <a:buChar char="q"/>
            </a:pPr>
            <a:r>
              <a:rPr lang="en-US" sz="2400" dirty="0">
                <a:solidFill>
                  <a:prstClr val="black"/>
                </a:solidFill>
                <a:latin typeface="Lucida Sans Unicode"/>
              </a:rPr>
              <a:t>PFS appears to have contributed to regional and statewide reductions in underage drinking and prescription drug misuse among youth and young adult Vermonters  </a:t>
            </a:r>
          </a:p>
          <a:p>
            <a:pPr marL="0" indent="0">
              <a:buNone/>
            </a:pPr>
            <a:endParaRPr lang="en-US" dirty="0"/>
          </a:p>
        </p:txBody>
      </p:sp>
    </p:spTree>
    <p:extLst>
      <p:ext uri="{BB962C8B-B14F-4D97-AF65-F5344CB8AC3E}">
        <p14:creationId xmlns:p14="http://schemas.microsoft.com/office/powerpoint/2010/main" val="1877618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0" dirty="0">
                <a:solidFill>
                  <a:srgbClr val="464646"/>
                </a:solidFill>
                <a:latin typeface="Lucida Sans Unicode"/>
              </a:rPr>
              <a:t>Putting the PFS evaluation findings into the larger context…</a:t>
            </a:r>
            <a:endParaRPr lang="en-US" dirty="0"/>
          </a:p>
        </p:txBody>
      </p:sp>
      <p:sp>
        <p:nvSpPr>
          <p:cNvPr id="3" name="Content Placeholder 2"/>
          <p:cNvSpPr>
            <a:spLocks noGrp="1"/>
          </p:cNvSpPr>
          <p:nvPr>
            <p:ph idx="4294967295"/>
          </p:nvPr>
        </p:nvSpPr>
        <p:spPr>
          <a:xfrm>
            <a:off x="990600" y="2286000"/>
            <a:ext cx="7239000" cy="3721100"/>
          </a:xfrm>
        </p:spPr>
        <p:txBody>
          <a:bodyPr>
            <a:normAutofit fontScale="92500" lnSpcReduction="10000"/>
          </a:bodyPr>
          <a:lstStyle/>
          <a:p>
            <a:pPr marL="109728" indent="0">
              <a:buNone/>
            </a:pPr>
            <a:endParaRPr lang="en-US" sz="2800" dirty="0"/>
          </a:p>
          <a:p>
            <a:pPr marL="109728" indent="0">
              <a:lnSpc>
                <a:spcPct val="100000"/>
              </a:lnSpc>
              <a:buNone/>
            </a:pPr>
            <a:r>
              <a:rPr lang="en-US" sz="2800" b="1" i="1" dirty="0">
                <a:latin typeface="+mn-lt"/>
                <a:cs typeface="Lucida Sans Unicode" panose="020B0602030504020204" pitchFamily="34" charset="0"/>
              </a:rPr>
              <a:t>To what extent have the PFS and other large federally-funded discretionary grants* for substance abuse prevention contributed to reductions in </a:t>
            </a:r>
            <a:r>
              <a:rPr lang="en-US" sz="2800" b="1" i="1" u="sng" dirty="0">
                <a:latin typeface="+mn-lt"/>
                <a:cs typeface="Lucida Sans Unicode" panose="020B0602030504020204" pitchFamily="34" charset="0"/>
              </a:rPr>
              <a:t>underage drinking </a:t>
            </a:r>
            <a:r>
              <a:rPr lang="en-US" sz="2800" b="1" i="1" dirty="0">
                <a:latin typeface="+mn-lt"/>
                <a:cs typeface="Lucida Sans Unicode" panose="020B0602030504020204" pitchFamily="34" charset="0"/>
              </a:rPr>
              <a:t>in Vermont over the past 20 years?</a:t>
            </a:r>
          </a:p>
          <a:p>
            <a:pPr marL="109728" indent="0">
              <a:buNone/>
            </a:pPr>
            <a:endParaRPr lang="en-US" sz="2400" i="1" dirty="0">
              <a:latin typeface="Arial" panose="020B0604020202020204" pitchFamily="34" charset="0"/>
              <a:cs typeface="Arial" panose="020B0604020202020204" pitchFamily="34" charset="0"/>
            </a:endParaRPr>
          </a:p>
          <a:p>
            <a:pPr marL="109728" indent="0">
              <a:buNone/>
            </a:pPr>
            <a:endParaRPr lang="en-US" sz="2400" i="1" dirty="0">
              <a:latin typeface="Arial" panose="020B0604020202020204" pitchFamily="34" charset="0"/>
              <a:cs typeface="Arial" panose="020B0604020202020204" pitchFamily="34" charset="0"/>
            </a:endParaRPr>
          </a:p>
          <a:p>
            <a:pPr marL="109728" indent="0">
              <a:buNone/>
            </a:pPr>
            <a:r>
              <a:rPr lang="en-US" sz="2400" i="1" dirty="0">
                <a:latin typeface="+mn-lt"/>
                <a:cs typeface="Times New Roman" panose="02020603050405020304" pitchFamily="18" charset="0"/>
              </a:rPr>
              <a:t>* SIG, SPF-SIG, and PFS</a:t>
            </a:r>
          </a:p>
        </p:txBody>
      </p:sp>
    </p:spTree>
    <p:extLst>
      <p:ext uri="{BB962C8B-B14F-4D97-AF65-F5344CB8AC3E}">
        <p14:creationId xmlns:p14="http://schemas.microsoft.com/office/powerpoint/2010/main" val="296512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267950"/>
            <a:ext cx="8382000" cy="6209050"/>
          </a:xfrm>
          <a:prstGeom prst="rect">
            <a:avLst/>
          </a:prstGeom>
        </p:spPr>
      </p:pic>
      <p:cxnSp>
        <p:nvCxnSpPr>
          <p:cNvPr id="5" name="Straight Connector 4"/>
          <p:cNvCxnSpPr/>
          <p:nvPr/>
        </p:nvCxnSpPr>
        <p:spPr>
          <a:xfrm>
            <a:off x="2819400" y="1676400"/>
            <a:ext cx="0" cy="381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1676400"/>
            <a:ext cx="0" cy="10668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864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prstClr val="black"/>
                </a:solidFill>
                <a:effectLst>
                  <a:outerShdw blurRad="31750" dist="25400" dir="5400000" algn="tl" rotWithShape="0">
                    <a:srgbClr val="000000">
                      <a:alpha val="25000"/>
                    </a:srgbClr>
                  </a:outerShdw>
                </a:effectLst>
                <a:latin typeface="Lucida Sans Unicode"/>
              </a:rPr>
              <a:t>Binge Drinking trend summary: 1993 to 2015 (YRBS: high school)</a:t>
            </a:r>
            <a:endParaRPr lang="en-US" dirty="0"/>
          </a:p>
        </p:txBody>
      </p:sp>
      <p:sp>
        <p:nvSpPr>
          <p:cNvPr id="2" name="Content Placeholder 1"/>
          <p:cNvSpPr>
            <a:spLocks noGrp="1"/>
          </p:cNvSpPr>
          <p:nvPr>
            <p:ph idx="4294967295"/>
          </p:nvPr>
        </p:nvSpPr>
        <p:spPr>
          <a:xfrm>
            <a:off x="0" y="1828800"/>
            <a:ext cx="8229600" cy="4178300"/>
          </a:xfrm>
        </p:spPr>
        <p:txBody>
          <a:bodyPr/>
          <a:lstStyle/>
          <a:p>
            <a:pPr marL="109728" indent="0">
              <a:buNone/>
            </a:pPr>
            <a:endParaRPr lang="en-US" dirty="0"/>
          </a:p>
          <a:p>
            <a:pPr marL="109728"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054863"/>
              </p:ext>
            </p:extLst>
          </p:nvPr>
        </p:nvGraphicFramePr>
        <p:xfrm>
          <a:off x="762000" y="2209799"/>
          <a:ext cx="7772399" cy="4114800"/>
        </p:xfrm>
        <a:graphic>
          <a:graphicData uri="http://schemas.openxmlformats.org/drawingml/2006/table">
            <a:tbl>
              <a:tblPr firstRow="1" firstCol="1" bandRow="1"/>
              <a:tblGrid>
                <a:gridCol w="1013676">
                  <a:extLst>
                    <a:ext uri="{9D8B030D-6E8A-4147-A177-3AD203B41FA5}">
                      <a16:colId xmlns:a16="http://schemas.microsoft.com/office/drawing/2014/main" val="20000"/>
                    </a:ext>
                  </a:extLst>
                </a:gridCol>
                <a:gridCol w="1013676">
                  <a:extLst>
                    <a:ext uri="{9D8B030D-6E8A-4147-A177-3AD203B41FA5}">
                      <a16:colId xmlns:a16="http://schemas.microsoft.com/office/drawing/2014/main" val="20001"/>
                    </a:ext>
                  </a:extLst>
                </a:gridCol>
                <a:gridCol w="1215180">
                  <a:extLst>
                    <a:ext uri="{9D8B030D-6E8A-4147-A177-3AD203B41FA5}">
                      <a16:colId xmlns:a16="http://schemas.microsoft.com/office/drawing/2014/main" val="20002"/>
                    </a:ext>
                  </a:extLst>
                </a:gridCol>
                <a:gridCol w="1267095">
                  <a:extLst>
                    <a:ext uri="{9D8B030D-6E8A-4147-A177-3AD203B41FA5}">
                      <a16:colId xmlns:a16="http://schemas.microsoft.com/office/drawing/2014/main" val="20003"/>
                    </a:ext>
                  </a:extLst>
                </a:gridCol>
                <a:gridCol w="1631386">
                  <a:extLst>
                    <a:ext uri="{9D8B030D-6E8A-4147-A177-3AD203B41FA5}">
                      <a16:colId xmlns:a16="http://schemas.microsoft.com/office/drawing/2014/main" val="20004"/>
                    </a:ext>
                  </a:extLst>
                </a:gridCol>
                <a:gridCol w="1631386">
                  <a:extLst>
                    <a:ext uri="{9D8B030D-6E8A-4147-A177-3AD203B41FA5}">
                      <a16:colId xmlns:a16="http://schemas.microsoft.com/office/drawing/2014/main" val="20005"/>
                    </a:ext>
                  </a:extLst>
                </a:gridCol>
              </a:tblGrid>
              <a:tr h="1078734">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2">
                  <a:txBody>
                    <a:bodyPr/>
                    <a:lstStyle/>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rPr>
                        <a:t>Binge drinking rates among high school students:</a:t>
                      </a:r>
                      <a:endParaRPr lang="en-US" sz="1200" dirty="0">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rPr>
                        <a:t>Annual percentage point change from first year to last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727728">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Federal Funding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Vermont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Comparison to U.S. favors Vermont?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Difference</a:t>
                      </a:r>
                    </a:p>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(VT – 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1"/>
                  </a:ext>
                </a:extLst>
              </a:tr>
              <a:tr h="384723">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93 to 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0.97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0.85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723">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97 to 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SIG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-1.57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-0.88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384723">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01 to 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-0.48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-0.65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4723">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07 to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SPF-SIG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-1.30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384723">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11 to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0.25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-0.55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4723">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13 to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PFS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-2.70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-1.55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538135"/>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53131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black"/>
                </a:solidFill>
                <a:effectLst>
                  <a:outerShdw blurRad="31750" dist="25400" dir="5400000" algn="tl" rotWithShape="0">
                    <a:srgbClr val="000000">
                      <a:alpha val="25000"/>
                    </a:srgbClr>
                  </a:outerShdw>
                </a:effectLst>
                <a:latin typeface="Lucida Sans Unicode"/>
                <a:ea typeface="+mn-ea"/>
                <a:cs typeface="+mn-cs"/>
              </a:rPr>
              <a:t>Vermont PFS Evaluation:</a:t>
            </a:r>
            <a:br>
              <a:rPr lang="en-US" dirty="0">
                <a:solidFill>
                  <a:prstClr val="black"/>
                </a:solidFill>
                <a:effectLst>
                  <a:outerShdw blurRad="31750" dist="25400" dir="5400000" algn="tl" rotWithShape="0">
                    <a:srgbClr val="000000">
                      <a:alpha val="25000"/>
                    </a:srgbClr>
                  </a:outerShdw>
                </a:effectLst>
                <a:latin typeface="Lucida Sans Unicode"/>
                <a:ea typeface="+mn-ea"/>
                <a:cs typeface="+mn-cs"/>
              </a:rPr>
            </a:br>
            <a:r>
              <a:rPr lang="en-US" dirty="0">
                <a:solidFill>
                  <a:prstClr val="black"/>
                </a:solidFill>
                <a:effectLst>
                  <a:outerShdw blurRad="31750" dist="25400" dir="5400000" algn="tl" rotWithShape="0">
                    <a:srgbClr val="000000">
                      <a:alpha val="25000"/>
                    </a:srgbClr>
                  </a:outerShdw>
                </a:effectLst>
                <a:latin typeface="Lucida Sans Unicode"/>
                <a:ea typeface="+mn-ea"/>
                <a:cs typeface="+mn-cs"/>
              </a:rPr>
              <a:t>Links to reports and tools</a:t>
            </a:r>
            <a:endParaRPr lang="en-US" dirty="0"/>
          </a:p>
        </p:txBody>
      </p:sp>
      <p:sp>
        <p:nvSpPr>
          <p:cNvPr id="3" name="Content Placeholder 2"/>
          <p:cNvSpPr>
            <a:spLocks noGrp="1"/>
          </p:cNvSpPr>
          <p:nvPr>
            <p:ph idx="1"/>
          </p:nvPr>
        </p:nvSpPr>
        <p:spPr>
          <a:xfrm>
            <a:off x="628650" y="2286000"/>
            <a:ext cx="7886700" cy="4191000"/>
          </a:xfrm>
        </p:spPr>
        <p:txBody>
          <a:bodyPr>
            <a:normAutofit fontScale="85000" lnSpcReduction="20000"/>
          </a:bodyPr>
          <a:lstStyle/>
          <a:p>
            <a:pPr marL="109728" lvl="0" indent="0" defTabSz="914400">
              <a:lnSpc>
                <a:spcPct val="100000"/>
              </a:lnSpc>
              <a:spcBef>
                <a:spcPts val="400"/>
              </a:spcBef>
              <a:buClr>
                <a:srgbClr val="2DA2BF"/>
              </a:buClr>
              <a:buSzPct val="100000"/>
              <a:buNone/>
            </a:pPr>
            <a:r>
              <a:rPr lang="en-US" sz="2200" dirty="0">
                <a:solidFill>
                  <a:prstClr val="black"/>
                </a:solidFill>
                <a:latin typeface="Arial" panose="020B0604020202020204" pitchFamily="34" charset="0"/>
                <a:cs typeface="Arial" panose="020B0604020202020204" pitchFamily="34" charset="0"/>
              </a:rPr>
              <a:t>ADAP brief (two-page) PFS evaluation summary report:</a:t>
            </a:r>
          </a:p>
          <a:p>
            <a:pPr marL="393192" lvl="1" indent="0" defTabSz="914400">
              <a:lnSpc>
                <a:spcPct val="100000"/>
              </a:lnSpc>
              <a:spcBef>
                <a:spcPts val="324"/>
              </a:spcBef>
              <a:spcAft>
                <a:spcPts val="1200"/>
              </a:spcAft>
              <a:buClr>
                <a:srgbClr val="2DA2BF"/>
              </a:buClr>
              <a:buSzPct val="100000"/>
              <a:buNone/>
            </a:pPr>
            <a:r>
              <a:rPr lang="en-US" sz="2200" dirty="0">
                <a:solidFill>
                  <a:prstClr val="black"/>
                </a:solidFill>
                <a:latin typeface="Arial" panose="020B0604020202020204" pitchFamily="34" charset="0"/>
                <a:cs typeface="Arial" panose="020B0604020202020204" pitchFamily="34" charset="0"/>
              </a:rPr>
              <a:t> ADAP web site (click on Plans and Reports and then </a:t>
            </a:r>
            <a:r>
              <a:rPr lang="en-US" sz="2200" i="1" u="sng" dirty="0">
                <a:solidFill>
                  <a:prstClr val="black"/>
                </a:solidFill>
                <a:latin typeface="Arial" panose="020B0604020202020204" pitchFamily="34" charset="0"/>
                <a:cs typeface="Arial" panose="020B0604020202020204" pitchFamily="34" charset="0"/>
              </a:rPr>
              <a:t>PFS Evaluation Summary</a:t>
            </a:r>
            <a:r>
              <a:rPr lang="en-US" sz="2200" dirty="0">
                <a:solidFill>
                  <a:prstClr val="black"/>
                </a:solidFill>
                <a:latin typeface="Arial" panose="020B0604020202020204" pitchFamily="34" charset="0"/>
                <a:cs typeface="Arial" panose="020B0604020202020204" pitchFamily="34" charset="0"/>
              </a:rPr>
              <a:t>)</a:t>
            </a:r>
          </a:p>
          <a:p>
            <a:pPr marL="109728" lvl="0" indent="0" defTabSz="914400">
              <a:lnSpc>
                <a:spcPct val="100000"/>
              </a:lnSpc>
              <a:spcBef>
                <a:spcPts val="400"/>
              </a:spcBef>
              <a:buClr>
                <a:srgbClr val="2DA2BF"/>
              </a:buClr>
              <a:buSzPct val="100000"/>
              <a:buNone/>
            </a:pPr>
            <a:r>
              <a:rPr lang="en-US" sz="2200" dirty="0">
                <a:solidFill>
                  <a:prstClr val="black"/>
                </a:solidFill>
                <a:latin typeface="Arial" panose="020B0604020202020204" pitchFamily="34" charset="0"/>
                <a:cs typeface="Arial" panose="020B0604020202020204" pitchFamily="34" charset="0"/>
              </a:rPr>
              <a:t>PIRE PFS II Evaluation Report:</a:t>
            </a:r>
          </a:p>
          <a:p>
            <a:pPr marL="393192" lvl="1" indent="0" defTabSz="914400">
              <a:lnSpc>
                <a:spcPct val="100000"/>
              </a:lnSpc>
              <a:spcBef>
                <a:spcPts val="324"/>
              </a:spcBef>
              <a:spcAft>
                <a:spcPts val="1200"/>
              </a:spcAft>
              <a:buClr>
                <a:srgbClr val="2DA2BF"/>
              </a:buClr>
              <a:buSzPct val="100000"/>
              <a:buNone/>
            </a:pPr>
            <a:r>
              <a:rPr lang="en-US" sz="1700" dirty="0">
                <a:solidFill>
                  <a:prstClr val="black"/>
                </a:solidFill>
                <a:latin typeface="Arial" panose="020B0604020202020204" pitchFamily="34" charset="0"/>
                <a:cs typeface="Arial" panose="020B0604020202020204" pitchFamily="34" charset="0"/>
                <a:hlinkClick r:id="rId2"/>
              </a:rPr>
              <a:t>http://www.pire.org/documents/Vermont_PFS_Eval/Final Report.pdf</a:t>
            </a:r>
            <a:r>
              <a:rPr lang="en-US" sz="1700" dirty="0">
                <a:solidFill>
                  <a:prstClr val="black"/>
                </a:solidFill>
                <a:latin typeface="Arial" panose="020B0604020202020204" pitchFamily="34" charset="0"/>
                <a:cs typeface="Arial" panose="020B0604020202020204" pitchFamily="34" charset="0"/>
              </a:rPr>
              <a:t> </a:t>
            </a:r>
          </a:p>
          <a:p>
            <a:pPr marL="109728" lvl="0" indent="0" defTabSz="914400">
              <a:lnSpc>
                <a:spcPct val="100000"/>
              </a:lnSpc>
              <a:spcBef>
                <a:spcPts val="400"/>
              </a:spcBef>
              <a:buClr>
                <a:srgbClr val="2DA2BF"/>
              </a:buClr>
              <a:buSzPct val="100000"/>
              <a:buNone/>
            </a:pPr>
            <a:r>
              <a:rPr lang="en-US" sz="2200" dirty="0">
                <a:solidFill>
                  <a:prstClr val="black"/>
                </a:solidFill>
                <a:latin typeface="Arial" panose="020B0604020202020204" pitchFamily="34" charset="0"/>
                <a:cs typeface="Arial" panose="020B0604020202020204" pitchFamily="34" charset="0"/>
              </a:rPr>
              <a:t>PIRE PFS Regional Structure Qualitative Study Report:</a:t>
            </a:r>
          </a:p>
          <a:p>
            <a:pPr marL="393192" lvl="1" indent="0" defTabSz="914400">
              <a:lnSpc>
                <a:spcPct val="100000"/>
              </a:lnSpc>
              <a:spcBef>
                <a:spcPts val="324"/>
              </a:spcBef>
              <a:spcAft>
                <a:spcPts val="1200"/>
              </a:spcAft>
              <a:buClr>
                <a:srgbClr val="2DA2BF"/>
              </a:buClr>
              <a:buSzPct val="100000"/>
              <a:buNone/>
            </a:pPr>
            <a:r>
              <a:rPr lang="en-US" sz="1700" dirty="0">
                <a:solidFill>
                  <a:prstClr val="black"/>
                </a:solidFill>
                <a:latin typeface="Arial" panose="020B0604020202020204" pitchFamily="34" charset="0"/>
                <a:cs typeface="Arial" panose="020B0604020202020204" pitchFamily="34" charset="0"/>
                <a:hlinkClick r:id="rId3"/>
              </a:rPr>
              <a:t>http://healthvermont.gov/alcohol-drugs/reports/data-and-reports</a:t>
            </a:r>
            <a:r>
              <a:rPr lang="en-US" sz="1700" dirty="0">
                <a:solidFill>
                  <a:prstClr val="black"/>
                </a:solidFill>
                <a:latin typeface="Arial" panose="020B0604020202020204" pitchFamily="34" charset="0"/>
                <a:cs typeface="Arial" panose="020B0604020202020204" pitchFamily="34" charset="0"/>
              </a:rPr>
              <a:t> </a:t>
            </a:r>
          </a:p>
          <a:p>
            <a:pPr marL="109728" lvl="0" indent="0" defTabSz="914400">
              <a:lnSpc>
                <a:spcPct val="100000"/>
              </a:lnSpc>
              <a:spcBef>
                <a:spcPts val="400"/>
              </a:spcBef>
              <a:buClr>
                <a:srgbClr val="2DA2BF"/>
              </a:buClr>
              <a:buSzPct val="100000"/>
              <a:buNone/>
            </a:pPr>
            <a:r>
              <a:rPr lang="en-US" sz="2200" dirty="0">
                <a:solidFill>
                  <a:prstClr val="black"/>
                </a:solidFill>
                <a:latin typeface="Arial" panose="020B0604020202020204" pitchFamily="34" charset="0"/>
                <a:cs typeface="Arial" panose="020B0604020202020204" pitchFamily="34" charset="0"/>
              </a:rPr>
              <a:t>YAS survey (list of all items):</a:t>
            </a:r>
          </a:p>
          <a:p>
            <a:pPr marL="393192" lvl="1" indent="0" defTabSz="914400">
              <a:lnSpc>
                <a:spcPct val="100000"/>
              </a:lnSpc>
              <a:spcBef>
                <a:spcPts val="324"/>
              </a:spcBef>
              <a:spcAft>
                <a:spcPts val="1200"/>
              </a:spcAft>
              <a:buClr>
                <a:srgbClr val="2DA2BF"/>
              </a:buClr>
              <a:buSzPct val="100000"/>
              <a:buNone/>
            </a:pPr>
            <a:r>
              <a:rPr lang="en-US" sz="1700" dirty="0">
                <a:solidFill>
                  <a:prstClr val="black"/>
                </a:solidFill>
                <a:latin typeface="Arial" panose="020B0604020202020204" pitchFamily="34" charset="0"/>
                <a:cs typeface="Arial" panose="020B0604020202020204" pitchFamily="34" charset="0"/>
                <a:hlinkClick r:id="rId4"/>
              </a:rPr>
              <a:t>http://www.pire.org/documents/Vermont_PFS_Eval/YAS questions 2016.pdf</a:t>
            </a:r>
            <a:r>
              <a:rPr lang="en-US" sz="1700" dirty="0">
                <a:solidFill>
                  <a:prstClr val="black"/>
                </a:solidFill>
                <a:latin typeface="Arial" panose="020B0604020202020204" pitchFamily="34" charset="0"/>
                <a:cs typeface="Arial" panose="020B0604020202020204" pitchFamily="34" charset="0"/>
              </a:rPr>
              <a:t> </a:t>
            </a:r>
          </a:p>
          <a:p>
            <a:pPr marL="50292" indent="0" defTabSz="914400">
              <a:lnSpc>
                <a:spcPct val="100000"/>
              </a:lnSpc>
              <a:spcBef>
                <a:spcPts val="324"/>
              </a:spcBef>
              <a:buClr>
                <a:srgbClr val="2DA2BF"/>
              </a:buClr>
              <a:buSzPct val="100000"/>
              <a:buNone/>
            </a:pPr>
            <a:r>
              <a:rPr lang="en-US" sz="2000"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YAS 2014 summary report:   </a:t>
            </a:r>
          </a:p>
          <a:p>
            <a:pPr marL="393192" lvl="1" indent="0" defTabSz="914400">
              <a:lnSpc>
                <a:spcPct val="120000"/>
              </a:lnSpc>
              <a:spcBef>
                <a:spcPts val="324"/>
              </a:spcBef>
              <a:buClr>
                <a:srgbClr val="2DA2BF"/>
              </a:buClr>
              <a:buSzPct val="100000"/>
              <a:buNone/>
            </a:pPr>
            <a:r>
              <a:rPr lang="en-US" sz="170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   </a:t>
            </a:r>
            <a:r>
              <a:rPr lang="en-US" sz="800" dirty="0">
                <a:solidFill>
                  <a:prstClr val="black"/>
                </a:solidFill>
                <a:latin typeface="Arial" panose="020B0604020202020204" pitchFamily="34" charset="0"/>
                <a:cs typeface="Arial" panose="020B0604020202020204" pitchFamily="34" charset="0"/>
              </a:rPr>
              <a:t>  </a:t>
            </a:r>
            <a:r>
              <a:rPr lang="en-US" sz="1500" dirty="0">
                <a:solidFill>
                  <a:prstClr val="black"/>
                </a:solidFill>
                <a:latin typeface="Arial" panose="020B0604020202020204" pitchFamily="34" charset="0"/>
                <a:cs typeface="Arial" panose="020B0604020202020204" pitchFamily="34" charset="0"/>
                <a:hlinkClick r:id="rId5"/>
              </a:rPr>
              <a:t>http://www.healthvermont.gov/sites/default/files/documents/2016/12/ADAP_VT_PFS_YAS_Summary_Report.pdf</a:t>
            </a:r>
            <a:r>
              <a:rPr lang="en-US" sz="1500" dirty="0">
                <a:solidFill>
                  <a:prstClr val="black"/>
                </a:solidFill>
                <a:latin typeface="Arial" panose="020B0604020202020204" pitchFamily="34" charset="0"/>
                <a:cs typeface="Arial" panose="020B0604020202020204" pitchFamily="34" charset="0"/>
              </a:rPr>
              <a:t> </a:t>
            </a:r>
            <a:endParaRPr lang="en-US" sz="1400" dirty="0">
              <a:solidFill>
                <a:prstClr val="black"/>
              </a:solidFill>
              <a:latin typeface="Arial" panose="020B0604020202020204" pitchFamily="34" charset="0"/>
              <a:cs typeface="Arial" panose="020B0604020202020204" pitchFamily="34" charset="0"/>
            </a:endParaRPr>
          </a:p>
          <a:p>
            <a:pPr marL="50292" indent="0" defTabSz="914400">
              <a:lnSpc>
                <a:spcPct val="100000"/>
              </a:lnSpc>
              <a:spcBef>
                <a:spcPts val="324"/>
              </a:spcBef>
              <a:buClr>
                <a:srgbClr val="2DA2BF"/>
              </a:buClr>
              <a:buSzPct val="100000"/>
              <a:buNone/>
            </a:pPr>
            <a:r>
              <a:rPr lang="en-US" sz="1400" dirty="0">
                <a:solidFill>
                  <a:prstClr val="black"/>
                </a:solidFill>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2793512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PFS II:  Implementation at the Regional Level</a:t>
            </a:r>
          </a:p>
        </p:txBody>
      </p:sp>
      <p:sp>
        <p:nvSpPr>
          <p:cNvPr id="5" name="Content Placeholder 4"/>
          <p:cNvSpPr>
            <a:spLocks noGrp="1"/>
          </p:cNvSpPr>
          <p:nvPr>
            <p:ph idx="1"/>
          </p:nvPr>
        </p:nvSpPr>
        <p:spPr>
          <a:xfrm>
            <a:off x="1680210" y="4059559"/>
            <a:ext cx="5783580" cy="2117403"/>
          </a:xfrm>
        </p:spPr>
        <p:txBody>
          <a:bodyPr/>
          <a:lstStyle/>
          <a:p>
            <a:pPr marL="0" indent="0">
              <a:buNone/>
            </a:pPr>
            <a:endParaRPr lang="en-US" dirty="0"/>
          </a:p>
          <a:p>
            <a:pPr marL="0" indent="0">
              <a:buNone/>
            </a:pPr>
            <a:endParaRPr lang="en-US" dirty="0"/>
          </a:p>
          <a:p>
            <a:pPr marL="0" indent="0">
              <a:buNone/>
            </a:pPr>
            <a:endParaRPr lang="en-US" dirty="0"/>
          </a:p>
        </p:txBody>
      </p:sp>
      <p:pic>
        <p:nvPicPr>
          <p:cNvPr id="1026" name="Picture 2" descr="Image result for cavendish vt images">
            <a:extLst>
              <a:ext uri="{FF2B5EF4-FFF2-40B4-BE49-F238E27FC236}">
                <a16:creationId xmlns:a16="http://schemas.microsoft.com/office/drawing/2014/main" id="{01A24064-022F-4258-81F8-48789B4CD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84031"/>
            <a:ext cx="4529980" cy="4030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ndsor old mills vt images">
            <a:extLst>
              <a:ext uri="{FF2B5EF4-FFF2-40B4-BE49-F238E27FC236}">
                <a16:creationId xmlns:a16="http://schemas.microsoft.com/office/drawing/2014/main" id="{EB4D0A82-78DA-44AB-A48D-70861F53D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699" y="3352800"/>
            <a:ext cx="441130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1388" y="1690688"/>
            <a:ext cx="543261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549382"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state of vermont images">
            <a:extLst>
              <a:ext uri="{FF2B5EF4-FFF2-40B4-BE49-F238E27FC236}">
                <a16:creationId xmlns:a16="http://schemas.microsoft.com/office/drawing/2014/main" id="{F9007AD7-3C51-4D4D-A091-D447AE19B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91220" y="2012865"/>
            <a:ext cx="2985579" cy="4164098"/>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F047E4-3BAF-472A-A3EC-0A401D91580C}"/>
              </a:ext>
            </a:extLst>
          </p:cNvPr>
          <p:cNvSpPr>
            <a:spLocks noGrp="1"/>
          </p:cNvSpPr>
          <p:nvPr>
            <p:ph type="title"/>
          </p:nvPr>
        </p:nvSpPr>
        <p:spPr>
          <a:xfrm>
            <a:off x="628650" y="365125"/>
            <a:ext cx="7886700" cy="1325563"/>
          </a:xfrm>
        </p:spPr>
        <p:txBody>
          <a:bodyPr>
            <a:normAutofit/>
          </a:bodyPr>
          <a:lstStyle/>
          <a:p>
            <a:r>
              <a:rPr lang="en-US" dirty="0"/>
              <a:t>Previous Funding Structure – SPF-SIG</a:t>
            </a:r>
          </a:p>
        </p:txBody>
      </p:sp>
      <p:sp>
        <p:nvSpPr>
          <p:cNvPr id="3" name="Content Placeholder 2">
            <a:extLst>
              <a:ext uri="{FF2B5EF4-FFF2-40B4-BE49-F238E27FC236}">
                <a16:creationId xmlns:a16="http://schemas.microsoft.com/office/drawing/2014/main" id="{DA673E19-C09B-4680-8E16-F080AC0BD68F}"/>
              </a:ext>
            </a:extLst>
          </p:cNvPr>
          <p:cNvSpPr>
            <a:spLocks noGrp="1"/>
          </p:cNvSpPr>
          <p:nvPr>
            <p:ph idx="1"/>
          </p:nvPr>
        </p:nvSpPr>
        <p:spPr>
          <a:xfrm>
            <a:off x="628650" y="2012865"/>
            <a:ext cx="3237991" cy="4164098"/>
          </a:xfrm>
        </p:spPr>
        <p:txBody>
          <a:bodyPr anchor="ctr">
            <a:normAutofit/>
          </a:bodyPr>
          <a:lstStyle/>
          <a:p>
            <a:pPr marL="0" indent="0">
              <a:buNone/>
            </a:pPr>
            <a:r>
              <a:rPr lang="en-US" sz="2800" dirty="0">
                <a:solidFill>
                  <a:schemeClr val="bg1"/>
                </a:solidFill>
              </a:rPr>
              <a:t>SPF-SIG:  </a:t>
            </a:r>
          </a:p>
          <a:p>
            <a:r>
              <a:rPr lang="en-US" sz="2800" dirty="0">
                <a:solidFill>
                  <a:schemeClr val="bg1"/>
                </a:solidFill>
              </a:rPr>
              <a:t>Grants of $50,000 - $125,000 PER coalition</a:t>
            </a:r>
          </a:p>
          <a:p>
            <a:pPr marL="0" indent="0">
              <a:buNone/>
            </a:pPr>
            <a:endParaRPr lang="en-US" sz="2800" dirty="0">
              <a:solidFill>
                <a:schemeClr val="bg1"/>
              </a:solidFill>
            </a:endParaRPr>
          </a:p>
          <a:p>
            <a:r>
              <a:rPr lang="en-US" sz="2800" dirty="0">
                <a:solidFill>
                  <a:schemeClr val="bg1"/>
                </a:solidFill>
              </a:rPr>
              <a:t>22 coalitions funded in the state</a:t>
            </a:r>
          </a:p>
          <a:p>
            <a:endParaRPr lang="en-US" sz="1700" dirty="0">
              <a:solidFill>
                <a:schemeClr val="bg1"/>
              </a:solidFill>
            </a:endParaRPr>
          </a:p>
          <a:p>
            <a:endParaRPr lang="en-US" sz="1700" dirty="0">
              <a:solidFill>
                <a:schemeClr val="bg1"/>
              </a:solidFill>
            </a:endParaRPr>
          </a:p>
          <a:p>
            <a:endParaRPr lang="en-US" sz="1700" dirty="0">
              <a:solidFill>
                <a:schemeClr val="bg1"/>
              </a:solidFill>
            </a:endParaRPr>
          </a:p>
        </p:txBody>
      </p:sp>
    </p:spTree>
    <p:extLst>
      <p:ext uri="{BB962C8B-B14F-4D97-AF65-F5344CB8AC3E}">
        <p14:creationId xmlns:p14="http://schemas.microsoft.com/office/powerpoint/2010/main" val="343226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prstClr val="black"/>
                </a:solidFill>
                <a:effectLst>
                  <a:outerShdw blurRad="31750" dist="25400" dir="5400000" algn="tl" rotWithShape="0">
                    <a:srgbClr val="000000">
                      <a:alpha val="25000"/>
                    </a:srgbClr>
                  </a:outerShdw>
                </a:effectLst>
                <a:latin typeface="Lucida Sans Unicode"/>
                <a:ea typeface="+mn-ea"/>
                <a:cs typeface="+mn-cs"/>
              </a:rPr>
              <a:t>What is the Strategic Prevention Framework?</a:t>
            </a:r>
            <a:endParaRPr lang="en-US" sz="36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578615" y="1752600"/>
            <a:ext cx="5986770" cy="4800600"/>
          </a:xfrm>
          <a:prstGeom prst="rect">
            <a:avLst/>
          </a:prstGeom>
        </p:spPr>
      </p:pic>
    </p:spTree>
    <p:extLst>
      <p:ext uri="{BB962C8B-B14F-4D97-AF65-F5344CB8AC3E}">
        <p14:creationId xmlns:p14="http://schemas.microsoft.com/office/powerpoint/2010/main" val="3914099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1388" y="1690688"/>
            <a:ext cx="543261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549382"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FCBEFA2-DD95-4EB9-9B8A-1016126059E4}"/>
              </a:ext>
            </a:extLst>
          </p:cNvPr>
          <p:cNvPicPr>
            <a:picLocks noChangeAspect="1"/>
          </p:cNvPicPr>
          <p:nvPr/>
        </p:nvPicPr>
        <p:blipFill>
          <a:blip r:embed="rId2"/>
          <a:stretch>
            <a:fillRect/>
          </a:stretch>
        </p:blipFill>
        <p:spPr>
          <a:xfrm>
            <a:off x="4800600" y="1690688"/>
            <a:ext cx="4136839" cy="516731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a:extLst>
              <a:ext uri="{FF2B5EF4-FFF2-40B4-BE49-F238E27FC236}">
                <a16:creationId xmlns:a16="http://schemas.microsoft.com/office/drawing/2014/main" id="{67D084F5-7610-4014-A709-9680A4675CBA}"/>
              </a:ext>
            </a:extLst>
          </p:cNvPr>
          <p:cNvSpPr>
            <a:spLocks noGrp="1"/>
          </p:cNvSpPr>
          <p:nvPr>
            <p:ph type="title"/>
          </p:nvPr>
        </p:nvSpPr>
        <p:spPr>
          <a:xfrm>
            <a:off x="628650" y="365125"/>
            <a:ext cx="7886700" cy="1325563"/>
          </a:xfrm>
        </p:spPr>
        <p:txBody>
          <a:bodyPr>
            <a:normAutofit/>
          </a:bodyPr>
          <a:lstStyle/>
          <a:p>
            <a:r>
              <a:rPr lang="en-US" dirty="0"/>
              <a:t>PFS II</a:t>
            </a:r>
          </a:p>
        </p:txBody>
      </p:sp>
      <p:sp>
        <p:nvSpPr>
          <p:cNvPr id="3" name="Content Placeholder 2">
            <a:extLst>
              <a:ext uri="{FF2B5EF4-FFF2-40B4-BE49-F238E27FC236}">
                <a16:creationId xmlns:a16="http://schemas.microsoft.com/office/drawing/2014/main" id="{C30E3997-DFB9-4344-A383-016A35A47B21}"/>
              </a:ext>
            </a:extLst>
          </p:cNvPr>
          <p:cNvSpPr>
            <a:spLocks noGrp="1"/>
          </p:cNvSpPr>
          <p:nvPr>
            <p:ph idx="1"/>
          </p:nvPr>
        </p:nvSpPr>
        <p:spPr>
          <a:xfrm>
            <a:off x="628650" y="2012865"/>
            <a:ext cx="3237991" cy="4164098"/>
          </a:xfrm>
        </p:spPr>
        <p:txBody>
          <a:bodyPr anchor="ctr">
            <a:normAutofit/>
          </a:bodyPr>
          <a:lstStyle/>
          <a:p>
            <a:r>
              <a:rPr lang="en-US" sz="1700" dirty="0">
                <a:solidFill>
                  <a:schemeClr val="bg1"/>
                </a:solidFill>
              </a:rPr>
              <a:t>$125,000 for region</a:t>
            </a:r>
          </a:p>
          <a:p>
            <a:pPr marL="0" indent="0">
              <a:buNone/>
            </a:pPr>
            <a:endParaRPr lang="en-US" sz="1700" dirty="0">
              <a:solidFill>
                <a:schemeClr val="bg1"/>
              </a:solidFill>
            </a:endParaRPr>
          </a:p>
          <a:p>
            <a:r>
              <a:rPr lang="en-US" sz="1700" dirty="0">
                <a:solidFill>
                  <a:schemeClr val="bg1"/>
                </a:solidFill>
              </a:rPr>
              <a:t>Focus to include non-traditional partners</a:t>
            </a:r>
          </a:p>
          <a:p>
            <a:endParaRPr lang="en-US" sz="1700" dirty="0">
              <a:solidFill>
                <a:schemeClr val="bg1"/>
              </a:solidFill>
            </a:endParaRPr>
          </a:p>
          <a:p>
            <a:r>
              <a:rPr lang="en-US" sz="1700" dirty="0">
                <a:solidFill>
                  <a:schemeClr val="bg1"/>
                </a:solidFill>
              </a:rPr>
              <a:t>Lead agent to coordinate the region</a:t>
            </a:r>
          </a:p>
          <a:p>
            <a:endParaRPr lang="en-US" sz="1700" dirty="0">
              <a:solidFill>
                <a:schemeClr val="bg1"/>
              </a:solidFill>
            </a:endParaRPr>
          </a:p>
          <a:p>
            <a:r>
              <a:rPr lang="en-US" sz="1700" dirty="0">
                <a:solidFill>
                  <a:schemeClr val="bg1"/>
                </a:solidFill>
              </a:rPr>
              <a:t>Windsor County:  </a:t>
            </a:r>
          </a:p>
          <a:p>
            <a:pPr lvl="1"/>
            <a:r>
              <a:rPr lang="en-US" sz="1400" dirty="0">
                <a:solidFill>
                  <a:schemeClr val="bg1"/>
                </a:solidFill>
              </a:rPr>
              <a:t>23 towns, </a:t>
            </a:r>
          </a:p>
          <a:p>
            <a:pPr lvl="1"/>
            <a:r>
              <a:rPr lang="en-US" sz="1400" dirty="0">
                <a:solidFill>
                  <a:schemeClr val="bg1"/>
                </a:solidFill>
              </a:rPr>
              <a:t>population 55,000, </a:t>
            </a:r>
          </a:p>
          <a:p>
            <a:pPr lvl="1"/>
            <a:r>
              <a:rPr lang="en-US" sz="1400" dirty="0">
                <a:solidFill>
                  <a:schemeClr val="bg1"/>
                </a:solidFill>
              </a:rPr>
              <a:t>contained 5 existing local prevention coalitions</a:t>
            </a:r>
          </a:p>
          <a:p>
            <a:endParaRPr lang="en-US" sz="1700" dirty="0">
              <a:solidFill>
                <a:schemeClr val="bg1"/>
              </a:solidFill>
            </a:endParaRPr>
          </a:p>
        </p:txBody>
      </p:sp>
      <p:sp>
        <p:nvSpPr>
          <p:cNvPr id="5" name="Star: 5 Points 4">
            <a:extLst>
              <a:ext uri="{FF2B5EF4-FFF2-40B4-BE49-F238E27FC236}">
                <a16:creationId xmlns:a16="http://schemas.microsoft.com/office/drawing/2014/main" id="{D95AE09F-A51D-463A-9384-AC12D2250C39}"/>
              </a:ext>
            </a:extLst>
          </p:cNvPr>
          <p:cNvSpPr/>
          <p:nvPr/>
        </p:nvSpPr>
        <p:spPr>
          <a:xfrm>
            <a:off x="6245686" y="4426440"/>
            <a:ext cx="247991"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6" name="Star: 5 Points 5">
            <a:extLst>
              <a:ext uri="{FF2B5EF4-FFF2-40B4-BE49-F238E27FC236}">
                <a16:creationId xmlns:a16="http://schemas.microsoft.com/office/drawing/2014/main" id="{3DF921BC-8347-47C5-9D3B-5A2711F7E202}"/>
              </a:ext>
            </a:extLst>
          </p:cNvPr>
          <p:cNvSpPr/>
          <p:nvPr/>
        </p:nvSpPr>
        <p:spPr>
          <a:xfrm>
            <a:off x="6301106" y="4855715"/>
            <a:ext cx="253176" cy="2219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tar: 5 Points 6">
            <a:extLst>
              <a:ext uri="{FF2B5EF4-FFF2-40B4-BE49-F238E27FC236}">
                <a16:creationId xmlns:a16="http://schemas.microsoft.com/office/drawing/2014/main" id="{3346045A-B921-457F-90CB-DA4D691DC699}"/>
              </a:ext>
            </a:extLst>
          </p:cNvPr>
          <p:cNvSpPr/>
          <p:nvPr/>
        </p:nvSpPr>
        <p:spPr>
          <a:xfrm>
            <a:off x="6131373" y="4741413"/>
            <a:ext cx="228626" cy="2286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tar: 5 Points 11">
            <a:extLst>
              <a:ext uri="{FF2B5EF4-FFF2-40B4-BE49-F238E27FC236}">
                <a16:creationId xmlns:a16="http://schemas.microsoft.com/office/drawing/2014/main" id="{65D4F375-2463-4414-85E9-8E1C3B5B90B4}"/>
              </a:ext>
            </a:extLst>
          </p:cNvPr>
          <p:cNvSpPr/>
          <p:nvPr/>
        </p:nvSpPr>
        <p:spPr>
          <a:xfrm>
            <a:off x="5894414" y="5283326"/>
            <a:ext cx="234432"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5 Points 12">
            <a:extLst>
              <a:ext uri="{FF2B5EF4-FFF2-40B4-BE49-F238E27FC236}">
                <a16:creationId xmlns:a16="http://schemas.microsoft.com/office/drawing/2014/main" id="{01ADE578-21B6-4AF5-B65F-855365DBC871}"/>
              </a:ext>
            </a:extLst>
          </p:cNvPr>
          <p:cNvSpPr/>
          <p:nvPr/>
        </p:nvSpPr>
        <p:spPr>
          <a:xfrm>
            <a:off x="6128846" y="5179382"/>
            <a:ext cx="206560" cy="230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46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7D6E-C3F4-428A-BF90-C9EA343DDDC8}"/>
              </a:ext>
            </a:extLst>
          </p:cNvPr>
          <p:cNvSpPr>
            <a:spLocks noGrp="1"/>
          </p:cNvSpPr>
          <p:nvPr>
            <p:ph type="title"/>
          </p:nvPr>
        </p:nvSpPr>
        <p:spPr/>
        <p:txBody>
          <a:bodyPr/>
          <a:lstStyle/>
          <a:p>
            <a:r>
              <a:rPr lang="en-US" dirty="0"/>
              <a:t>Our Mantra</a:t>
            </a:r>
          </a:p>
        </p:txBody>
      </p:sp>
      <p:sp>
        <p:nvSpPr>
          <p:cNvPr id="3" name="Content Placeholder 2">
            <a:extLst>
              <a:ext uri="{FF2B5EF4-FFF2-40B4-BE49-F238E27FC236}">
                <a16:creationId xmlns:a16="http://schemas.microsoft.com/office/drawing/2014/main" id="{3C437BAF-2DDF-4D60-BD7E-825D9D9D8D2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5400" dirty="0"/>
              <a:t>“This money is not for funding </a:t>
            </a:r>
            <a:r>
              <a:rPr lang="en-US" sz="5400" b="1" i="1" dirty="0"/>
              <a:t>coalitions</a:t>
            </a:r>
            <a:r>
              <a:rPr lang="en-US" sz="5400" dirty="0"/>
              <a:t>, </a:t>
            </a:r>
          </a:p>
          <a:p>
            <a:pPr marL="0" indent="0">
              <a:buNone/>
            </a:pPr>
            <a:r>
              <a:rPr lang="en-US" sz="5400" dirty="0"/>
              <a:t>		it is for funding 							</a:t>
            </a:r>
            <a:r>
              <a:rPr lang="en-US" sz="5400" b="1" i="1" dirty="0"/>
              <a:t>strategies</a:t>
            </a:r>
            <a:r>
              <a:rPr lang="en-US" sz="5400" dirty="0"/>
              <a:t>”</a:t>
            </a:r>
          </a:p>
        </p:txBody>
      </p:sp>
    </p:spTree>
    <p:extLst>
      <p:ext uri="{BB962C8B-B14F-4D97-AF65-F5344CB8AC3E}">
        <p14:creationId xmlns:p14="http://schemas.microsoft.com/office/powerpoint/2010/main" val="2047921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PFS II: </a:t>
            </a:r>
            <a:r>
              <a:rPr lang="en-US" dirty="0" err="1"/>
              <a:t>Coaltion</a:t>
            </a:r>
            <a:r>
              <a:rPr lang="en-US" dirty="0"/>
              <a:t> Structure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985" y="2133600"/>
            <a:ext cx="870857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773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PFS II: Committee Structure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2296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073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What next?</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914400" y="1905000"/>
            <a:ext cx="7210977" cy="3505200"/>
          </a:xfrm>
        </p:spPr>
      </p:pic>
      <p:sp>
        <p:nvSpPr>
          <p:cNvPr id="5" name="TextBox 4"/>
          <p:cNvSpPr txBox="1"/>
          <p:nvPr/>
        </p:nvSpPr>
        <p:spPr>
          <a:xfrm>
            <a:off x="914400" y="5715000"/>
            <a:ext cx="7696200" cy="1015663"/>
          </a:xfrm>
          <a:prstGeom prst="rect">
            <a:avLst/>
          </a:prstGeom>
          <a:noFill/>
        </p:spPr>
        <p:txBody>
          <a:bodyPr wrap="square" rtlCol="0">
            <a:spAutoFit/>
          </a:bodyPr>
          <a:lstStyle/>
          <a:p>
            <a:r>
              <a:rPr lang="en-US" sz="2000" dirty="0"/>
              <a:t>Vermont’s Regional Prevention Partnerships (RPP) continues funding to PFS-funded regions and is also funding 6 new lead agencies, under Vermont’s PFS 2015 grant.</a:t>
            </a:r>
          </a:p>
        </p:txBody>
      </p:sp>
    </p:spTree>
    <p:extLst>
      <p:ext uri="{BB962C8B-B14F-4D97-AF65-F5344CB8AC3E}">
        <p14:creationId xmlns:p14="http://schemas.microsoft.com/office/powerpoint/2010/main" val="129940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Contact Information</a:t>
            </a:r>
          </a:p>
        </p:txBody>
      </p:sp>
      <p:pic>
        <p:nvPicPr>
          <p:cNvPr id="4" name="Content Placeholder 3"/>
          <p:cNvPicPr>
            <a:picLocks noGrp="1" noChangeAspect="1"/>
          </p:cNvPicPr>
          <p:nvPr>
            <p:ph idx="1"/>
          </p:nvPr>
        </p:nvPicPr>
        <p:blipFill>
          <a:blip r:embed="rId2"/>
          <a:stretch>
            <a:fillRect/>
          </a:stretch>
        </p:blipFill>
        <p:spPr>
          <a:xfrm>
            <a:off x="628650" y="2007197"/>
            <a:ext cx="7886700" cy="3988194"/>
          </a:xfrm>
          <a:prstGeom prst="rect">
            <a:avLst/>
          </a:prstGeom>
        </p:spPr>
      </p:pic>
    </p:spTree>
    <p:extLst>
      <p:ext uri="{BB962C8B-B14F-4D97-AF65-F5344CB8AC3E}">
        <p14:creationId xmlns:p14="http://schemas.microsoft.com/office/powerpoint/2010/main" val="395400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 y="76200"/>
            <a:ext cx="9144001" cy="6705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0237"/>
            <a:ext cx="1801219" cy="24961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45848" y="1020236"/>
            <a:ext cx="1801219" cy="24961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2170" y="955539"/>
            <a:ext cx="3802726" cy="2147369"/>
          </a:xfrm>
          <a:prstGeom prst="rect">
            <a:avLst/>
          </a:prstGeom>
          <a:effectLst>
            <a:innerShdw blurRad="63500" dist="50800" dir="16200000">
              <a:prstClr val="black">
                <a:alpha val="50000"/>
              </a:prstClr>
            </a:innerShdw>
          </a:effectLst>
        </p:spPr>
      </p:pic>
      <p:sp>
        <p:nvSpPr>
          <p:cNvPr id="8" name="TextBox 7"/>
          <p:cNvSpPr txBox="1"/>
          <p:nvPr/>
        </p:nvSpPr>
        <p:spPr>
          <a:xfrm>
            <a:off x="1591573" y="3289898"/>
            <a:ext cx="6165731" cy="553998"/>
          </a:xfrm>
          <a:prstGeom prst="rect">
            <a:avLst/>
          </a:prstGeom>
          <a:noFill/>
        </p:spPr>
        <p:txBody>
          <a:bodyPr wrap="square" rtlCol="0">
            <a:spAutoFit/>
          </a:bodyPr>
          <a:lstStyle/>
          <a:p>
            <a:pPr algn="ctr" defTabSz="685800"/>
            <a:r>
              <a:rPr lang="en-US" sz="3000" dirty="0">
                <a:solidFill>
                  <a:prstClr val="black"/>
                </a:solidFill>
                <a:latin typeface="Myriad Pro Black" panose="020B0903030403020204" pitchFamily="34" charset="0"/>
              </a:rPr>
              <a:t>www.npnconference.org</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2441" y="4658023"/>
            <a:ext cx="1230405" cy="1140432"/>
          </a:xfrm>
          <a:prstGeom prst="rect">
            <a:avLst/>
          </a:prstGeom>
          <a:effectLst>
            <a:innerShdw blurRad="63500" dist="50800" dir="16200000">
              <a:prstClr val="black">
                <a:alpha val="50000"/>
              </a:prstClr>
            </a:innerShdw>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399" y="4725300"/>
            <a:ext cx="1027019" cy="1027019"/>
          </a:xfrm>
          <a:prstGeom prst="rect">
            <a:avLst/>
          </a:prstGeom>
          <a:effectLst>
            <a:innerShdw blurRad="63500" dist="50800" dir="16200000">
              <a:prstClr val="black">
                <a:alpha val="50000"/>
              </a:prstClr>
            </a:innerShdw>
          </a:effectLst>
        </p:spPr>
      </p:pic>
      <p:sp>
        <p:nvSpPr>
          <p:cNvPr id="12" name="TextBox 11"/>
          <p:cNvSpPr txBox="1"/>
          <p:nvPr/>
        </p:nvSpPr>
        <p:spPr>
          <a:xfrm>
            <a:off x="6093654" y="4985596"/>
            <a:ext cx="3050346" cy="415498"/>
          </a:xfrm>
          <a:prstGeom prst="rect">
            <a:avLst/>
          </a:prstGeom>
          <a:noFill/>
        </p:spPr>
        <p:txBody>
          <a:bodyPr wrap="square" rtlCol="0">
            <a:spAutoFit/>
          </a:bodyPr>
          <a:lstStyle/>
          <a:p>
            <a:pPr algn="ctr" defTabSz="685800"/>
            <a:r>
              <a:rPr lang="en-US" sz="2100" dirty="0">
                <a:solidFill>
                  <a:prstClr val="black"/>
                </a:solidFill>
                <a:latin typeface="Myriad Pro Cond" panose="020B0506030403020204" pitchFamily="34" charset="0"/>
              </a:rPr>
              <a:t>@</a:t>
            </a:r>
            <a:r>
              <a:rPr lang="en-US" sz="2100" dirty="0" err="1">
                <a:solidFill>
                  <a:prstClr val="black"/>
                </a:solidFill>
                <a:latin typeface="Myriad Pro Cond" panose="020B0506030403020204" pitchFamily="34" charset="0"/>
              </a:rPr>
              <a:t>NPNconference</a:t>
            </a:r>
            <a:endParaRPr lang="en-US" sz="2100" dirty="0">
              <a:solidFill>
                <a:prstClr val="black"/>
              </a:solidFill>
              <a:latin typeface="Myriad Pro Cond" panose="020B0506030403020204" pitchFamily="34" charset="0"/>
            </a:endParaRPr>
          </a:p>
        </p:txBody>
      </p:sp>
      <p:sp>
        <p:nvSpPr>
          <p:cNvPr id="13" name="Rectangle 12"/>
          <p:cNvSpPr/>
          <p:nvPr/>
        </p:nvSpPr>
        <p:spPr>
          <a:xfrm>
            <a:off x="1256843" y="5007459"/>
            <a:ext cx="4322850" cy="415498"/>
          </a:xfrm>
          <a:prstGeom prst="rect">
            <a:avLst/>
          </a:prstGeom>
        </p:spPr>
        <p:txBody>
          <a:bodyPr wrap="none">
            <a:spAutoFit/>
          </a:bodyPr>
          <a:lstStyle/>
          <a:p>
            <a:pPr defTabSz="685800"/>
            <a:r>
              <a:rPr lang="en-US" sz="2100" dirty="0">
                <a:solidFill>
                  <a:prstClr val="black"/>
                </a:solidFill>
                <a:latin typeface="Myriad Pro Cond" panose="020B0506030403020204" pitchFamily="34" charset="0"/>
              </a:rPr>
              <a:t>facebook.com/npnconference2017</a:t>
            </a:r>
          </a:p>
        </p:txBody>
      </p:sp>
      <p:sp>
        <p:nvSpPr>
          <p:cNvPr id="14" name="TextBox 13"/>
          <p:cNvSpPr txBox="1"/>
          <p:nvPr/>
        </p:nvSpPr>
        <p:spPr>
          <a:xfrm>
            <a:off x="0" y="4065046"/>
            <a:ext cx="9038326" cy="784830"/>
          </a:xfrm>
          <a:prstGeom prst="rect">
            <a:avLst/>
          </a:prstGeom>
          <a:noFill/>
        </p:spPr>
        <p:txBody>
          <a:bodyPr wrap="square" rtlCol="0">
            <a:spAutoFit/>
          </a:bodyPr>
          <a:lstStyle/>
          <a:p>
            <a:pPr algn="ctr" defTabSz="685800"/>
            <a:r>
              <a:rPr lang="en-US" sz="2250" b="1" dirty="0">
                <a:solidFill>
                  <a:prstClr val="black"/>
                </a:solidFill>
                <a:latin typeface="Myriad Pro Cond" panose="020B0506030403020204" pitchFamily="34" charset="0"/>
              </a:rPr>
              <a:t>After the conference, please complete online evaluations that you will receive via email.</a:t>
            </a:r>
          </a:p>
        </p:txBody>
      </p:sp>
    </p:spTree>
    <p:extLst>
      <p:ext uri="{BB962C8B-B14F-4D97-AF65-F5344CB8AC3E}">
        <p14:creationId xmlns:p14="http://schemas.microsoft.com/office/powerpoint/2010/main" val="202407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235074"/>
          </a:xfrm>
        </p:spPr>
        <p:txBody>
          <a:bodyPr/>
          <a:lstStyle/>
          <a:p>
            <a:pPr lvl="0" algn="ctr" defTabSz="914400">
              <a:lnSpc>
                <a:spcPct val="100000"/>
              </a:lnSpc>
              <a:defRPr/>
            </a:pPr>
            <a:r>
              <a:rPr lang="en-US" sz="3600" dirty="0">
                <a:solidFill>
                  <a:prstClr val="black"/>
                </a:solidFill>
                <a:effectLst>
                  <a:outerShdw blurRad="31750" dist="25400" dir="5400000" algn="tl" rotWithShape="0">
                    <a:srgbClr val="000000">
                      <a:alpha val="25000"/>
                    </a:srgbClr>
                  </a:outerShdw>
                </a:effectLst>
                <a:latin typeface="Lucida Sans Unicode"/>
                <a:ea typeface="+mn-ea"/>
                <a:cs typeface="+mn-cs"/>
              </a:rPr>
              <a:t>Vermont PFS Goals</a:t>
            </a:r>
            <a:endParaRPr lang="en-US" dirty="0"/>
          </a:p>
        </p:txBody>
      </p:sp>
      <p:sp>
        <p:nvSpPr>
          <p:cNvPr id="3" name="Content Placeholder 2"/>
          <p:cNvSpPr>
            <a:spLocks noGrp="1"/>
          </p:cNvSpPr>
          <p:nvPr>
            <p:ph idx="1"/>
          </p:nvPr>
        </p:nvSpPr>
        <p:spPr>
          <a:xfrm>
            <a:off x="628650" y="2057399"/>
            <a:ext cx="7886700" cy="4119563"/>
          </a:xfrm>
        </p:spPr>
        <p:txBody>
          <a:bodyPr/>
          <a:lstStyle/>
          <a:p>
            <a:pPr marL="566928" lvl="0" indent="-457200" defTabSz="914400">
              <a:lnSpc>
                <a:spcPct val="100000"/>
              </a:lnSpc>
              <a:spcBef>
                <a:spcPts val="400"/>
              </a:spcBef>
              <a:spcAft>
                <a:spcPts val="1200"/>
              </a:spcAft>
              <a:buClr>
                <a:srgbClr val="2DA2BF"/>
              </a:buClr>
              <a:buSzPct val="100000"/>
              <a:buFont typeface="+mj-lt"/>
              <a:buAutoNum type="arabicPeriod"/>
            </a:pPr>
            <a:r>
              <a:rPr lang="en-US" sz="2600" dirty="0">
                <a:solidFill>
                  <a:prstClr val="black"/>
                </a:solidFill>
                <a:latin typeface="Arial" panose="020B0604020202020204" pitchFamily="34" charset="0"/>
                <a:cs typeface="Arial" panose="020B0604020202020204" pitchFamily="34" charset="0"/>
              </a:rPr>
              <a:t>Reduce underage and binge drinking among persons aged 12 to 20</a:t>
            </a:r>
          </a:p>
          <a:p>
            <a:pPr marL="566928" lvl="0" indent="-457200" defTabSz="914400">
              <a:lnSpc>
                <a:spcPct val="100000"/>
              </a:lnSpc>
              <a:spcBef>
                <a:spcPts val="400"/>
              </a:spcBef>
              <a:spcAft>
                <a:spcPts val="600"/>
              </a:spcAft>
              <a:buClr>
                <a:srgbClr val="2DA2BF"/>
              </a:buClr>
              <a:buSzPct val="100000"/>
              <a:buFont typeface="+mj-lt"/>
              <a:buAutoNum type="arabicPeriod"/>
            </a:pPr>
            <a:r>
              <a:rPr lang="en-US" sz="2600" dirty="0">
                <a:solidFill>
                  <a:prstClr val="black"/>
                </a:solidFill>
                <a:latin typeface="Arial" panose="020B0604020202020204" pitchFamily="34" charset="0"/>
                <a:cs typeface="Arial" panose="020B0604020202020204" pitchFamily="34" charset="0"/>
              </a:rPr>
              <a:t>Reduce prescription drug misuse and abuse among persons aged 12 to 25</a:t>
            </a:r>
          </a:p>
          <a:p>
            <a:pPr marL="566928" lvl="0" indent="-457200" defTabSz="914400">
              <a:lnSpc>
                <a:spcPct val="100000"/>
              </a:lnSpc>
              <a:spcBef>
                <a:spcPts val="400"/>
              </a:spcBef>
              <a:spcAft>
                <a:spcPts val="600"/>
              </a:spcAft>
              <a:buClr>
                <a:srgbClr val="2DA2BF"/>
              </a:buClr>
              <a:buSzPct val="100000"/>
              <a:buFont typeface="+mj-lt"/>
              <a:buAutoNum type="arabicPeriod"/>
            </a:pPr>
            <a:r>
              <a:rPr lang="en-US" sz="2600" dirty="0">
                <a:solidFill>
                  <a:prstClr val="black"/>
                </a:solidFill>
                <a:latin typeface="Arial" panose="020B0604020202020204" pitchFamily="34" charset="0"/>
                <a:cs typeface="Arial" panose="020B0604020202020204" pitchFamily="34" charset="0"/>
              </a:rPr>
              <a:t>Increase state, </a:t>
            </a:r>
            <a:r>
              <a:rPr lang="en-US" sz="2600" u="sng" dirty="0">
                <a:solidFill>
                  <a:srgbClr val="FF0000"/>
                </a:solidFill>
                <a:latin typeface="Arial" panose="020B0604020202020204" pitchFamily="34" charset="0"/>
                <a:cs typeface="Arial" panose="020B0604020202020204" pitchFamily="34" charset="0"/>
              </a:rPr>
              <a:t>regional</a:t>
            </a:r>
            <a:r>
              <a:rPr lang="en-US" sz="2600" dirty="0">
                <a:solidFill>
                  <a:prstClr val="black"/>
                </a:solidFill>
                <a:latin typeface="Arial" panose="020B0604020202020204" pitchFamily="34" charset="0"/>
                <a:cs typeface="Arial" panose="020B0604020202020204" pitchFamily="34" charset="0"/>
              </a:rPr>
              <a:t>, and community capacity to prevent underage drinking and prescription drug misuse by implementing a targeted regional approach</a:t>
            </a:r>
          </a:p>
        </p:txBody>
      </p:sp>
    </p:spTree>
    <p:extLst>
      <p:ext uri="{BB962C8B-B14F-4D97-AF65-F5344CB8AC3E}">
        <p14:creationId xmlns:p14="http://schemas.microsoft.com/office/powerpoint/2010/main" val="156786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prstClr val="black"/>
                </a:solidFill>
                <a:effectLst>
                  <a:outerShdw blurRad="31750" dist="25400" dir="5400000" algn="tl" rotWithShape="0">
                    <a:srgbClr val="000000">
                      <a:alpha val="25000"/>
                    </a:srgbClr>
                  </a:outerShdw>
                </a:effectLst>
                <a:latin typeface="Lucida Sans Unicode"/>
                <a:ea typeface="+mn-ea"/>
                <a:cs typeface="+mn-cs"/>
              </a:rPr>
              <a:t>Vermont PFS Allocation of Resources</a:t>
            </a:r>
            <a:endParaRPr lang="en-US" dirty="0"/>
          </a:p>
        </p:txBody>
      </p:sp>
      <p:sp>
        <p:nvSpPr>
          <p:cNvPr id="3" name="Content Placeholder 2"/>
          <p:cNvSpPr>
            <a:spLocks noGrp="1"/>
          </p:cNvSpPr>
          <p:nvPr>
            <p:ph idx="1"/>
          </p:nvPr>
        </p:nvSpPr>
        <p:spPr>
          <a:xfrm>
            <a:off x="628650" y="2209799"/>
            <a:ext cx="8134350" cy="3967163"/>
          </a:xfrm>
        </p:spPr>
        <p:txBody>
          <a:bodyPr>
            <a:normAutofit/>
          </a:bodyPr>
          <a:lstStyle/>
          <a:p>
            <a:pPr marL="365760" lvl="0" indent="-256032" defTabSz="914400">
              <a:lnSpc>
                <a:spcPct val="100000"/>
              </a:lnSpc>
              <a:spcBef>
                <a:spcPts val="400"/>
              </a:spcBef>
              <a:spcAft>
                <a:spcPts val="600"/>
              </a:spcAft>
              <a:buClr>
                <a:srgbClr val="2DA2BF"/>
              </a:buClr>
              <a:buSzPct val="68000"/>
              <a:buFont typeface="Wingdings 3"/>
              <a:buChar char=""/>
            </a:pPr>
            <a:r>
              <a:rPr lang="en-US" sz="2600" dirty="0">
                <a:solidFill>
                  <a:prstClr val="black"/>
                </a:solidFill>
                <a:latin typeface="Lucida Sans Unicode"/>
                <a:cs typeface="Arial" panose="020B0604020202020204" pitchFamily="34" charset="0"/>
              </a:rPr>
              <a:t>Six regional </a:t>
            </a:r>
            <a:r>
              <a:rPr lang="en-US" sz="2600" dirty="0" err="1">
                <a:solidFill>
                  <a:prstClr val="black"/>
                </a:solidFill>
                <a:latin typeface="Lucida Sans Unicode"/>
                <a:cs typeface="Arial" panose="020B0604020202020204" pitchFamily="34" charset="0"/>
              </a:rPr>
              <a:t>subrecipients</a:t>
            </a:r>
            <a:r>
              <a:rPr lang="en-US" sz="2600" dirty="0">
                <a:solidFill>
                  <a:prstClr val="black"/>
                </a:solidFill>
                <a:latin typeface="Lucida Sans Unicode"/>
                <a:cs typeface="Arial" panose="020B0604020202020204" pitchFamily="34" charset="0"/>
              </a:rPr>
              <a:t> selected for funding</a:t>
            </a:r>
          </a:p>
          <a:p>
            <a:pPr marL="708660" lvl="1" indent="-256032" defTabSz="914400">
              <a:lnSpc>
                <a:spcPct val="100000"/>
              </a:lnSpc>
              <a:spcBef>
                <a:spcPts val="400"/>
              </a:spcBef>
              <a:spcAft>
                <a:spcPts val="600"/>
              </a:spcAft>
              <a:buClr>
                <a:srgbClr val="2DA2BF"/>
              </a:buClr>
              <a:buSzPct val="68000"/>
              <a:buFont typeface="Wingdings 3"/>
              <a:buChar char=""/>
            </a:pPr>
            <a:r>
              <a:rPr lang="en-US" sz="2300" dirty="0">
                <a:solidFill>
                  <a:prstClr val="black"/>
                </a:solidFill>
                <a:latin typeface="Lucida Sans Unicode"/>
                <a:cs typeface="Arial" panose="020B0604020202020204" pitchFamily="34" charset="0"/>
              </a:rPr>
              <a:t>VDH Health Districts (roughly, 6 of 14 counties) </a:t>
            </a:r>
          </a:p>
          <a:p>
            <a:pPr marL="365760" indent="-256032" defTabSz="914400">
              <a:lnSpc>
                <a:spcPct val="100000"/>
              </a:lnSpc>
              <a:spcBef>
                <a:spcPts val="400"/>
              </a:spcBef>
              <a:spcAft>
                <a:spcPts val="600"/>
              </a:spcAft>
              <a:buClr>
                <a:srgbClr val="2DA2BF"/>
              </a:buClr>
              <a:buSzPct val="68000"/>
              <a:buFont typeface="Wingdings 3"/>
              <a:buChar char=""/>
            </a:pPr>
            <a:r>
              <a:rPr lang="en-US" sz="2600" dirty="0">
                <a:solidFill>
                  <a:prstClr val="black"/>
                </a:solidFill>
                <a:latin typeface="Lucida Sans Unicode"/>
                <a:cs typeface="Arial" panose="020B0604020202020204" pitchFamily="34" charset="0"/>
              </a:rPr>
              <a:t>Criteria for selection:</a:t>
            </a:r>
          </a:p>
          <a:p>
            <a:pPr marL="621792" lvl="1" indent="-228600" defTabSz="914400">
              <a:lnSpc>
                <a:spcPct val="100000"/>
              </a:lnSpc>
              <a:spcBef>
                <a:spcPts val="324"/>
              </a:spcBef>
              <a:spcAft>
                <a:spcPts val="600"/>
              </a:spcAft>
              <a:buClr>
                <a:srgbClr val="2DA2BF"/>
              </a:buClr>
              <a:buFont typeface="Verdana"/>
              <a:buChar char="◦"/>
            </a:pPr>
            <a:r>
              <a:rPr lang="en-US" sz="2000" dirty="0">
                <a:solidFill>
                  <a:prstClr val="black"/>
                </a:solidFill>
                <a:latin typeface="Lucida Sans Unicode"/>
                <a:cs typeface="Arial" panose="020B0604020202020204" pitchFamily="34" charset="0"/>
              </a:rPr>
              <a:t>Need (i.e., prevalence rates, SES disparities, percent aged 10-24, historical lack of discretionary grant funding)  </a:t>
            </a:r>
          </a:p>
          <a:p>
            <a:pPr marL="621792" lvl="1" indent="-228600" defTabSz="914400">
              <a:lnSpc>
                <a:spcPct val="100000"/>
              </a:lnSpc>
              <a:spcBef>
                <a:spcPts val="324"/>
              </a:spcBef>
              <a:spcAft>
                <a:spcPts val="600"/>
              </a:spcAft>
              <a:buClr>
                <a:srgbClr val="2DA2BF"/>
              </a:buClr>
              <a:buFont typeface="Verdana"/>
              <a:buChar char="◦"/>
            </a:pPr>
            <a:r>
              <a:rPr lang="en-US" sz="2000" dirty="0">
                <a:solidFill>
                  <a:prstClr val="black"/>
                </a:solidFill>
                <a:latin typeface="Lucida Sans Unicode"/>
                <a:cs typeface="Arial" panose="020B0604020202020204" pitchFamily="34" charset="0"/>
              </a:rPr>
              <a:t>Readiness and capacity</a:t>
            </a:r>
          </a:p>
          <a:p>
            <a:pPr marL="365760" lvl="0" indent="-256032" defTabSz="914400">
              <a:lnSpc>
                <a:spcPct val="100000"/>
              </a:lnSpc>
              <a:spcBef>
                <a:spcPts val="400"/>
              </a:spcBef>
              <a:spcAft>
                <a:spcPts val="600"/>
              </a:spcAft>
              <a:buClr>
                <a:srgbClr val="2DA2BF"/>
              </a:buClr>
              <a:buSzPct val="68000"/>
              <a:buFont typeface="Wingdings 3"/>
              <a:buChar char=""/>
            </a:pPr>
            <a:r>
              <a:rPr lang="en-US" sz="2600" dirty="0">
                <a:solidFill>
                  <a:srgbClr val="FF0000"/>
                </a:solidFill>
                <a:latin typeface="Lucida Sans Unicode"/>
                <a:cs typeface="Arial" panose="020B0604020202020204" pitchFamily="34" charset="0"/>
              </a:rPr>
              <a:t>Departure from traditional allocation of prevention funding to individual communities</a:t>
            </a:r>
          </a:p>
        </p:txBody>
      </p:sp>
    </p:spTree>
    <p:extLst>
      <p:ext uri="{BB962C8B-B14F-4D97-AF65-F5344CB8AC3E}">
        <p14:creationId xmlns:p14="http://schemas.microsoft.com/office/powerpoint/2010/main" val="8119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3129"/>
            <a:ext cx="5410200" cy="7001436"/>
          </a:xfrm>
        </p:spPr>
      </p:pic>
    </p:spTree>
    <p:extLst>
      <p:ext uri="{BB962C8B-B14F-4D97-AF65-F5344CB8AC3E}">
        <p14:creationId xmlns:p14="http://schemas.microsoft.com/office/powerpoint/2010/main" val="98626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prstClr val="black"/>
                </a:solidFill>
                <a:effectLst>
                  <a:outerShdw blurRad="31750" dist="25400" dir="5400000" algn="tl" rotWithShape="0">
                    <a:srgbClr val="000000">
                      <a:alpha val="25000"/>
                    </a:srgbClr>
                  </a:outerShdw>
                </a:effectLst>
                <a:latin typeface="Lucida Sans Unicode"/>
                <a:ea typeface="+mn-ea"/>
                <a:cs typeface="+mn-cs"/>
              </a:rPr>
              <a:t>ADAP’s Role</a:t>
            </a:r>
            <a:endParaRPr lang="en-US" sz="3600" dirty="0"/>
          </a:p>
        </p:txBody>
      </p:sp>
      <p:sp>
        <p:nvSpPr>
          <p:cNvPr id="3" name="Content Placeholder 2"/>
          <p:cNvSpPr>
            <a:spLocks noGrp="1"/>
          </p:cNvSpPr>
          <p:nvPr>
            <p:ph idx="1"/>
          </p:nvPr>
        </p:nvSpPr>
        <p:spPr>
          <a:xfrm>
            <a:off x="628650" y="2133599"/>
            <a:ext cx="7886700" cy="4043363"/>
          </a:xfrm>
        </p:spPr>
        <p:txBody>
          <a:bodyPr>
            <a:normAutofit fontScale="92500" lnSpcReduction="20000"/>
          </a:bodyPr>
          <a:lstStyle/>
          <a:p>
            <a:pPr marL="365760" lvl="0" indent="-256032" defTabSz="914400">
              <a:lnSpc>
                <a:spcPct val="100000"/>
              </a:lnSpc>
              <a:spcBef>
                <a:spcPts val="400"/>
              </a:spcBef>
              <a:buClr>
                <a:srgbClr val="2DA2BF"/>
              </a:buClr>
              <a:buSzPct val="68000"/>
              <a:buFont typeface="Wingdings 3"/>
              <a:buChar char=""/>
            </a:pPr>
            <a:r>
              <a:rPr lang="en-US" sz="2600" dirty="0">
                <a:solidFill>
                  <a:prstClr val="black"/>
                </a:solidFill>
                <a:latin typeface="Lucida Sans Unicode"/>
                <a:cs typeface="Arial" panose="020B0604020202020204" pitchFamily="34" charset="0"/>
              </a:rPr>
              <a:t>ADAP provided regions with:</a:t>
            </a:r>
          </a:p>
          <a:p>
            <a:pPr marL="109728" lvl="0" indent="0" defTabSz="914400">
              <a:lnSpc>
                <a:spcPct val="100000"/>
              </a:lnSpc>
              <a:spcBef>
                <a:spcPts val="400"/>
              </a:spcBef>
              <a:buClr>
                <a:srgbClr val="2DA2BF"/>
              </a:buClr>
              <a:buSzPct val="68000"/>
              <a:buNone/>
            </a:pPr>
            <a:endParaRPr lang="en-US" sz="2600" dirty="0">
              <a:solidFill>
                <a:prstClr val="black"/>
              </a:solidFill>
              <a:latin typeface="Lucida Sans Unicode"/>
              <a:cs typeface="Arial" panose="020B0604020202020204" pitchFamily="34" charset="0"/>
            </a:endParaRPr>
          </a:p>
          <a:p>
            <a:pPr marL="621792" lvl="1" indent="-228600" defTabSz="914400">
              <a:lnSpc>
                <a:spcPct val="100000"/>
              </a:lnSpc>
              <a:spcBef>
                <a:spcPts val="324"/>
              </a:spcBef>
              <a:buClr>
                <a:srgbClr val="2DA2BF"/>
              </a:buClr>
              <a:buFont typeface="Verdana"/>
              <a:buChar char="◦"/>
            </a:pPr>
            <a:r>
              <a:rPr lang="en-US" sz="2200" dirty="0">
                <a:solidFill>
                  <a:prstClr val="black"/>
                </a:solidFill>
                <a:latin typeface="Lucida Sans Unicode"/>
                <a:cs typeface="Arial" panose="020B0604020202020204" pitchFamily="34" charset="0"/>
              </a:rPr>
              <a:t>A guidance document which outlined the steps in the Strategic Prevention Framework.</a:t>
            </a:r>
          </a:p>
          <a:p>
            <a:pPr marL="393192" lvl="1" indent="0" defTabSz="914400">
              <a:lnSpc>
                <a:spcPct val="100000"/>
              </a:lnSpc>
              <a:spcBef>
                <a:spcPts val="324"/>
              </a:spcBef>
              <a:buClr>
                <a:srgbClr val="2DA2BF"/>
              </a:buClr>
              <a:buNone/>
            </a:pPr>
            <a:endParaRPr lang="en-US" sz="2200" dirty="0">
              <a:solidFill>
                <a:prstClr val="black"/>
              </a:solidFill>
              <a:latin typeface="Lucida Sans Unicode"/>
              <a:cs typeface="Arial" panose="020B0604020202020204" pitchFamily="34" charset="0"/>
            </a:endParaRPr>
          </a:p>
          <a:p>
            <a:pPr marL="621792" lvl="1" indent="-228600" defTabSz="914400">
              <a:lnSpc>
                <a:spcPct val="100000"/>
              </a:lnSpc>
              <a:spcBef>
                <a:spcPts val="324"/>
              </a:spcBef>
              <a:buClr>
                <a:srgbClr val="2DA2BF"/>
              </a:buClr>
              <a:buFont typeface="Verdana"/>
              <a:buChar char="◦"/>
            </a:pPr>
            <a:r>
              <a:rPr lang="en-US" sz="2200" dirty="0">
                <a:solidFill>
                  <a:prstClr val="black"/>
                </a:solidFill>
                <a:latin typeface="Lucida Sans Unicode"/>
                <a:cs typeface="Arial" panose="020B0604020202020204" pitchFamily="34" charset="0"/>
              </a:rPr>
              <a:t>Regional data profiles which included data on the prevalence, risk and protective factors and consequences of substance use.</a:t>
            </a:r>
          </a:p>
          <a:p>
            <a:pPr marL="393192" lvl="1" indent="0" defTabSz="914400">
              <a:lnSpc>
                <a:spcPct val="100000"/>
              </a:lnSpc>
              <a:spcBef>
                <a:spcPts val="324"/>
              </a:spcBef>
              <a:buClr>
                <a:srgbClr val="2DA2BF"/>
              </a:buClr>
              <a:buNone/>
            </a:pPr>
            <a:endParaRPr lang="en-US" sz="2200" dirty="0">
              <a:solidFill>
                <a:prstClr val="black"/>
              </a:solidFill>
              <a:latin typeface="Lucida Sans Unicode"/>
              <a:cs typeface="Arial" panose="020B0604020202020204" pitchFamily="34" charset="0"/>
            </a:endParaRPr>
          </a:p>
          <a:p>
            <a:pPr marL="621792" lvl="1" indent="-228600" defTabSz="914400">
              <a:lnSpc>
                <a:spcPct val="100000"/>
              </a:lnSpc>
              <a:spcBef>
                <a:spcPts val="324"/>
              </a:spcBef>
              <a:buClr>
                <a:srgbClr val="2DA2BF"/>
              </a:buClr>
              <a:buFont typeface="Verdana"/>
              <a:buChar char="◦"/>
            </a:pPr>
            <a:r>
              <a:rPr lang="en-US" sz="2200" dirty="0">
                <a:solidFill>
                  <a:srgbClr val="FF0000"/>
                </a:solidFill>
                <a:latin typeface="Lucida Sans Unicode"/>
                <a:cs typeface="Arial" panose="020B0604020202020204" pitchFamily="34" charset="0"/>
              </a:rPr>
              <a:t>A menu of both required and optional evidence-based interventions </a:t>
            </a:r>
            <a:r>
              <a:rPr lang="en-US" sz="2200" dirty="0">
                <a:solidFill>
                  <a:prstClr val="black"/>
                </a:solidFill>
                <a:latin typeface="Lucida Sans Unicode"/>
                <a:cs typeface="Arial" panose="020B0604020202020204" pitchFamily="34" charset="0"/>
              </a:rPr>
              <a:t>and supporting activities to be implemented throughout the region.</a:t>
            </a:r>
          </a:p>
          <a:p>
            <a:pPr marL="393192" lvl="1" indent="0" defTabSz="914400">
              <a:lnSpc>
                <a:spcPct val="100000"/>
              </a:lnSpc>
              <a:spcBef>
                <a:spcPts val="324"/>
              </a:spcBef>
              <a:buClr>
                <a:srgbClr val="2DA2BF"/>
              </a:buClr>
              <a:buNone/>
            </a:pPr>
            <a:endParaRPr lang="en-US" sz="2200" dirty="0">
              <a:solidFill>
                <a:prstClr val="black"/>
              </a:solidFill>
              <a:latin typeface="Lucida Sans Unicode"/>
              <a:cs typeface="Arial" panose="020B0604020202020204" pitchFamily="34" charset="0"/>
            </a:endParaRPr>
          </a:p>
          <a:p>
            <a:pPr marL="621792" lvl="1" indent="-228600" defTabSz="914400">
              <a:lnSpc>
                <a:spcPct val="100000"/>
              </a:lnSpc>
              <a:spcBef>
                <a:spcPts val="324"/>
              </a:spcBef>
              <a:buClr>
                <a:srgbClr val="2DA2BF"/>
              </a:buClr>
              <a:buFont typeface="Verdana"/>
              <a:buChar char="◦"/>
            </a:pPr>
            <a:r>
              <a:rPr lang="en-US" sz="2200" dirty="0">
                <a:solidFill>
                  <a:prstClr val="black"/>
                </a:solidFill>
                <a:latin typeface="Lucida Sans Unicode"/>
                <a:cs typeface="Arial" panose="020B0604020202020204" pitchFamily="34" charset="0"/>
              </a:rPr>
              <a:t>Ongoing training and technical assistance.</a:t>
            </a:r>
          </a:p>
        </p:txBody>
      </p:sp>
    </p:spTree>
    <p:extLst>
      <p:ext uri="{BB962C8B-B14F-4D97-AF65-F5344CB8AC3E}">
        <p14:creationId xmlns:p14="http://schemas.microsoft.com/office/powerpoint/2010/main" val="256020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prstClr val="black"/>
                </a:solidFill>
                <a:effectLst>
                  <a:outerShdw blurRad="31750" dist="25400" dir="5400000" algn="tl" rotWithShape="0">
                    <a:srgbClr val="000000">
                      <a:alpha val="25000"/>
                    </a:srgbClr>
                  </a:outerShdw>
                </a:effectLst>
                <a:latin typeface="Lucida Sans Unicode"/>
                <a:ea typeface="+mn-ea"/>
                <a:cs typeface="+mn-cs"/>
              </a:rPr>
              <a:t>Assessment and Planning</a:t>
            </a:r>
            <a:endParaRPr lang="en-US" dirty="0"/>
          </a:p>
        </p:txBody>
      </p:sp>
      <p:sp>
        <p:nvSpPr>
          <p:cNvPr id="3" name="Content Placeholder 2"/>
          <p:cNvSpPr>
            <a:spLocks noGrp="1"/>
          </p:cNvSpPr>
          <p:nvPr>
            <p:ph idx="1"/>
          </p:nvPr>
        </p:nvSpPr>
        <p:spPr>
          <a:xfrm>
            <a:off x="628650" y="1981199"/>
            <a:ext cx="7886700" cy="4195763"/>
          </a:xfrm>
        </p:spPr>
        <p:txBody>
          <a:bodyPr/>
          <a:lstStyle/>
          <a:p>
            <a:pPr marL="365760" lvl="0" indent="-256032" defTabSz="914400">
              <a:lnSpc>
                <a:spcPct val="100000"/>
              </a:lnSpc>
              <a:spcBef>
                <a:spcPts val="400"/>
              </a:spcBef>
              <a:buClr>
                <a:srgbClr val="2DA2BF"/>
              </a:buClr>
              <a:buSzPct val="68000"/>
              <a:buFont typeface="Wingdings 3"/>
              <a:buChar char=""/>
            </a:pPr>
            <a:r>
              <a:rPr lang="en-US" sz="2600" dirty="0">
                <a:solidFill>
                  <a:prstClr val="black"/>
                </a:solidFill>
                <a:latin typeface="Lucida Sans Unicode"/>
                <a:cs typeface="Arial" panose="020B0604020202020204" pitchFamily="34" charset="0"/>
              </a:rPr>
              <a:t>A strategic planning process, led by Health District Directors and ADAP Prevention Consultants, was used to:</a:t>
            </a:r>
          </a:p>
          <a:p>
            <a:pPr marL="621792" lvl="1" indent="-228600" defTabSz="914400">
              <a:lnSpc>
                <a:spcPct val="100000"/>
              </a:lnSpc>
              <a:spcBef>
                <a:spcPts val="324"/>
              </a:spcBef>
              <a:spcAft>
                <a:spcPts val="600"/>
              </a:spcAft>
              <a:buClr>
                <a:srgbClr val="2DA2BF"/>
              </a:buClr>
              <a:buFont typeface="Verdana"/>
              <a:buChar char="◦"/>
            </a:pPr>
            <a:r>
              <a:rPr lang="en-US" sz="2200" dirty="0">
                <a:solidFill>
                  <a:prstClr val="black"/>
                </a:solidFill>
                <a:latin typeface="Lucida Sans Unicode"/>
                <a:cs typeface="Arial" panose="020B0604020202020204" pitchFamily="34" charset="0"/>
              </a:rPr>
              <a:t>examine data, </a:t>
            </a:r>
          </a:p>
          <a:p>
            <a:pPr marL="621792" lvl="1" indent="-228600" defTabSz="914400">
              <a:lnSpc>
                <a:spcPct val="100000"/>
              </a:lnSpc>
              <a:spcBef>
                <a:spcPts val="324"/>
              </a:spcBef>
              <a:spcAft>
                <a:spcPts val="600"/>
              </a:spcAft>
              <a:buClr>
                <a:srgbClr val="2DA2BF"/>
              </a:buClr>
              <a:buFont typeface="Verdana"/>
              <a:buChar char="◦"/>
            </a:pPr>
            <a:r>
              <a:rPr lang="en-US" sz="2200" dirty="0">
                <a:solidFill>
                  <a:prstClr val="black"/>
                </a:solidFill>
                <a:latin typeface="Lucida Sans Unicode"/>
                <a:cs typeface="Arial" panose="020B0604020202020204" pitchFamily="34" charset="0"/>
              </a:rPr>
              <a:t>assess regional and community resources, </a:t>
            </a:r>
          </a:p>
          <a:p>
            <a:pPr marL="621792" lvl="1" indent="-228600" defTabSz="914400">
              <a:lnSpc>
                <a:spcPct val="100000"/>
              </a:lnSpc>
              <a:spcBef>
                <a:spcPts val="324"/>
              </a:spcBef>
              <a:spcAft>
                <a:spcPts val="600"/>
              </a:spcAft>
              <a:buClr>
                <a:srgbClr val="2DA2BF"/>
              </a:buClr>
              <a:buFont typeface="Verdana"/>
              <a:buChar char="◦"/>
            </a:pPr>
            <a:r>
              <a:rPr lang="en-US" sz="2200" dirty="0">
                <a:solidFill>
                  <a:prstClr val="black"/>
                </a:solidFill>
                <a:latin typeface="Lucida Sans Unicode"/>
                <a:cs typeface="Arial" panose="020B0604020202020204" pitchFamily="34" charset="0"/>
              </a:rPr>
              <a:t>define the specific geographic area to be served, </a:t>
            </a:r>
          </a:p>
          <a:p>
            <a:pPr marL="621792" lvl="1" indent="-228600" defTabSz="914400">
              <a:lnSpc>
                <a:spcPct val="100000"/>
              </a:lnSpc>
              <a:spcBef>
                <a:spcPts val="324"/>
              </a:spcBef>
              <a:spcAft>
                <a:spcPts val="600"/>
              </a:spcAft>
              <a:buClr>
                <a:srgbClr val="2DA2BF"/>
              </a:buClr>
              <a:buFont typeface="Verdana"/>
              <a:buChar char="◦"/>
            </a:pPr>
            <a:r>
              <a:rPr lang="en-US" sz="2200" dirty="0">
                <a:solidFill>
                  <a:prstClr val="black"/>
                </a:solidFill>
                <a:latin typeface="Lucida Sans Unicode"/>
                <a:cs typeface="Arial" panose="020B0604020202020204" pitchFamily="34" charset="0"/>
              </a:rPr>
              <a:t>engage community partners and </a:t>
            </a:r>
          </a:p>
          <a:p>
            <a:pPr marL="621792" lvl="1" indent="-228600" defTabSz="914400">
              <a:lnSpc>
                <a:spcPct val="100000"/>
              </a:lnSpc>
              <a:spcBef>
                <a:spcPts val="324"/>
              </a:spcBef>
              <a:spcAft>
                <a:spcPts val="600"/>
              </a:spcAft>
              <a:buClr>
                <a:srgbClr val="2DA2BF"/>
              </a:buClr>
              <a:buFont typeface="Verdana"/>
              <a:buChar char="◦"/>
            </a:pPr>
            <a:r>
              <a:rPr lang="en-US" sz="2200" dirty="0">
                <a:solidFill>
                  <a:prstClr val="black"/>
                </a:solidFill>
                <a:latin typeface="Lucida Sans Unicode"/>
                <a:cs typeface="Arial" panose="020B0604020202020204" pitchFamily="34" charset="0"/>
              </a:rPr>
              <a:t>select interventions and activities from PFS menu to be implemented.</a:t>
            </a:r>
          </a:p>
          <a:p>
            <a:endParaRPr lang="en-US" dirty="0"/>
          </a:p>
        </p:txBody>
      </p:sp>
    </p:spTree>
    <p:extLst>
      <p:ext uri="{BB962C8B-B14F-4D97-AF65-F5344CB8AC3E}">
        <p14:creationId xmlns:p14="http://schemas.microsoft.com/office/powerpoint/2010/main" val="1230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defTabSz="914400">
              <a:lnSpc>
                <a:spcPct val="100000"/>
              </a:lnSpc>
              <a:defRPr/>
            </a:pPr>
            <a:r>
              <a:rPr lang="en-US" sz="3200" dirty="0">
                <a:solidFill>
                  <a:prstClr val="black"/>
                </a:solidFill>
                <a:effectLst>
                  <a:outerShdw blurRad="31750" dist="25400" dir="5400000" algn="tl" rotWithShape="0">
                    <a:srgbClr val="000000">
                      <a:alpha val="25000"/>
                    </a:srgbClr>
                  </a:outerShdw>
                </a:effectLst>
                <a:latin typeface="Lucida Sans Unicode"/>
                <a:ea typeface="+mn-ea"/>
                <a:cs typeface="+mn-cs"/>
              </a:rPr>
              <a:t>Assessment and Planning Continued</a:t>
            </a:r>
            <a:endParaRPr lang="en-US" dirty="0"/>
          </a:p>
        </p:txBody>
      </p:sp>
      <p:sp>
        <p:nvSpPr>
          <p:cNvPr id="3" name="Content Placeholder 2"/>
          <p:cNvSpPr>
            <a:spLocks noGrp="1"/>
          </p:cNvSpPr>
          <p:nvPr>
            <p:ph idx="1"/>
          </p:nvPr>
        </p:nvSpPr>
        <p:spPr>
          <a:xfrm>
            <a:off x="628650" y="2057399"/>
            <a:ext cx="7886700" cy="4119563"/>
          </a:xfrm>
        </p:spPr>
        <p:txBody>
          <a:bodyPr>
            <a:normAutofit fontScale="92500" lnSpcReduction="20000"/>
          </a:bodyPr>
          <a:lstStyle/>
          <a:p>
            <a:pPr marL="365760" lvl="0" indent="-256032" defTabSz="914400">
              <a:lnSpc>
                <a:spcPct val="100000"/>
              </a:lnSpc>
              <a:spcBef>
                <a:spcPts val="400"/>
              </a:spcBef>
              <a:buClr>
                <a:srgbClr val="2DA2BF"/>
              </a:buClr>
              <a:buSzPct val="68000"/>
              <a:buFont typeface="Wingdings 3"/>
              <a:buChar char=""/>
            </a:pPr>
            <a:r>
              <a:rPr lang="en-US" sz="2200" dirty="0">
                <a:solidFill>
                  <a:prstClr val="black"/>
                </a:solidFill>
                <a:latin typeface="Lucida Sans Unicode"/>
                <a:cs typeface="Arial" panose="020B0604020202020204" pitchFamily="34" charset="0"/>
              </a:rPr>
              <a:t>ADAP approved strategic plans and provided </a:t>
            </a:r>
            <a:r>
              <a:rPr lang="en-US" sz="2200" dirty="0">
                <a:solidFill>
                  <a:srgbClr val="FF0000"/>
                </a:solidFill>
                <a:latin typeface="Lucida Sans Unicode"/>
                <a:cs typeface="Arial" panose="020B0604020202020204" pitchFamily="34" charset="0"/>
              </a:rPr>
              <a:t>detailed work plans for each intervention</a:t>
            </a:r>
            <a:r>
              <a:rPr lang="en-US" sz="2200" dirty="0">
                <a:solidFill>
                  <a:prstClr val="black"/>
                </a:solidFill>
                <a:latin typeface="Lucida Sans Unicode"/>
                <a:cs typeface="Arial" panose="020B0604020202020204" pitchFamily="34" charset="0"/>
              </a:rPr>
              <a:t> utilizing available fidelity guidelines.</a:t>
            </a:r>
          </a:p>
          <a:p>
            <a:pPr marL="365760" lvl="0" indent="-256032" defTabSz="914400">
              <a:lnSpc>
                <a:spcPct val="100000"/>
              </a:lnSpc>
              <a:spcBef>
                <a:spcPts val="400"/>
              </a:spcBef>
              <a:buClr>
                <a:srgbClr val="2DA2BF"/>
              </a:buClr>
              <a:buSzPct val="68000"/>
              <a:buFont typeface="Wingdings 3"/>
              <a:buChar char=""/>
            </a:pPr>
            <a:endParaRPr lang="en-US" sz="2200" dirty="0">
              <a:solidFill>
                <a:prstClr val="black"/>
              </a:solidFill>
              <a:latin typeface="Lucida Sans Unicode"/>
              <a:cs typeface="Arial" panose="020B0604020202020204" pitchFamily="34" charset="0"/>
            </a:endParaRPr>
          </a:p>
          <a:p>
            <a:pPr marL="365760" lvl="0" indent="-256032" defTabSz="914400">
              <a:lnSpc>
                <a:spcPct val="100000"/>
              </a:lnSpc>
              <a:spcBef>
                <a:spcPts val="400"/>
              </a:spcBef>
              <a:buClr>
                <a:srgbClr val="2DA2BF"/>
              </a:buClr>
              <a:buSzPct val="68000"/>
              <a:buFont typeface="Wingdings 3"/>
              <a:buChar char=""/>
            </a:pPr>
            <a:r>
              <a:rPr lang="en-US" sz="2200" dirty="0">
                <a:solidFill>
                  <a:prstClr val="black"/>
                </a:solidFill>
                <a:latin typeface="Lucida Sans Unicode"/>
                <a:cs typeface="Arial" panose="020B0604020202020204" pitchFamily="34" charset="0"/>
              </a:rPr>
              <a:t>In each region, a </a:t>
            </a:r>
            <a:r>
              <a:rPr lang="en-US" sz="2200" dirty="0">
                <a:solidFill>
                  <a:srgbClr val="FF0000"/>
                </a:solidFill>
                <a:latin typeface="Lucida Sans Unicode"/>
                <a:cs typeface="Arial" panose="020B0604020202020204" pitchFamily="34" charset="0"/>
              </a:rPr>
              <a:t>lead agency </a:t>
            </a:r>
            <a:r>
              <a:rPr lang="en-US" sz="2200" dirty="0">
                <a:solidFill>
                  <a:prstClr val="black"/>
                </a:solidFill>
                <a:latin typeface="Lucida Sans Unicode"/>
                <a:cs typeface="Arial" panose="020B0604020202020204" pitchFamily="34" charset="0"/>
              </a:rPr>
              <a:t>was selected to receive the funding and to coordinate the implementation of prevention activities.</a:t>
            </a:r>
          </a:p>
          <a:p>
            <a:pPr marL="365760" lvl="0" indent="-256032" defTabSz="914400">
              <a:lnSpc>
                <a:spcPct val="100000"/>
              </a:lnSpc>
              <a:spcBef>
                <a:spcPts val="400"/>
              </a:spcBef>
              <a:buClr>
                <a:srgbClr val="2DA2BF"/>
              </a:buClr>
              <a:buSzPct val="68000"/>
              <a:buFont typeface="Wingdings 3"/>
              <a:buChar char=""/>
            </a:pPr>
            <a:endParaRPr lang="en-US" sz="2200" dirty="0">
              <a:solidFill>
                <a:prstClr val="black"/>
              </a:solidFill>
              <a:latin typeface="Lucida Sans Unicode"/>
              <a:cs typeface="Arial" panose="020B0604020202020204" pitchFamily="34" charset="0"/>
            </a:endParaRPr>
          </a:p>
          <a:p>
            <a:pPr marL="365760" lvl="0" indent="-256032" defTabSz="914400">
              <a:lnSpc>
                <a:spcPct val="100000"/>
              </a:lnSpc>
              <a:spcBef>
                <a:spcPts val="400"/>
              </a:spcBef>
              <a:buClr>
                <a:srgbClr val="2DA2BF"/>
              </a:buClr>
              <a:buSzPct val="68000"/>
              <a:buFont typeface="Wingdings 3"/>
              <a:buChar char=""/>
            </a:pPr>
            <a:r>
              <a:rPr lang="en-US" sz="2200" dirty="0">
                <a:solidFill>
                  <a:prstClr val="black"/>
                </a:solidFill>
                <a:latin typeface="Lucida Sans Unicode"/>
                <a:cs typeface="Arial" panose="020B0604020202020204" pitchFamily="34" charset="0"/>
              </a:rPr>
              <a:t>Lead agencies hired a coordinator and also sub-granted money to community partners to assist with implementation.</a:t>
            </a:r>
          </a:p>
          <a:p>
            <a:pPr marL="109728" lvl="0" indent="0" defTabSz="914400">
              <a:lnSpc>
                <a:spcPct val="100000"/>
              </a:lnSpc>
              <a:spcBef>
                <a:spcPts val="400"/>
              </a:spcBef>
              <a:buClr>
                <a:srgbClr val="2DA2BF"/>
              </a:buClr>
              <a:buSzPct val="68000"/>
              <a:buNone/>
            </a:pPr>
            <a:endParaRPr lang="en-US" sz="2200" dirty="0">
              <a:solidFill>
                <a:prstClr val="black"/>
              </a:solidFill>
              <a:latin typeface="Lucida Sans Unicode"/>
              <a:cs typeface="Arial" panose="020B0604020202020204" pitchFamily="34" charset="0"/>
            </a:endParaRPr>
          </a:p>
          <a:p>
            <a:pPr marL="365760" lvl="0" indent="-256032" defTabSz="914400">
              <a:lnSpc>
                <a:spcPct val="100000"/>
              </a:lnSpc>
              <a:spcBef>
                <a:spcPts val="400"/>
              </a:spcBef>
              <a:buClr>
                <a:srgbClr val="2DA2BF"/>
              </a:buClr>
              <a:buSzPct val="68000"/>
              <a:buFont typeface="Wingdings 3"/>
              <a:buChar char=""/>
            </a:pPr>
            <a:r>
              <a:rPr lang="en-US" sz="2200" dirty="0">
                <a:solidFill>
                  <a:prstClr val="black"/>
                </a:solidFill>
                <a:latin typeface="Lucida Sans Unicode"/>
                <a:cs typeface="Arial" panose="020B0604020202020204" pitchFamily="34" charset="0"/>
              </a:rPr>
              <a:t>PFS funding for communities began in July 2013 and continued through June 2016.  </a:t>
            </a:r>
            <a:endParaRPr lang="en-US" sz="2200" dirty="0">
              <a:solidFill>
                <a:prstClr val="black"/>
              </a:solidFill>
              <a:latin typeface="Lucida Sans Unicode"/>
            </a:endParaRPr>
          </a:p>
          <a:p>
            <a:pPr marL="0" indent="0">
              <a:buNone/>
            </a:pPr>
            <a:endParaRPr lang="en-US" dirty="0"/>
          </a:p>
        </p:txBody>
      </p:sp>
    </p:spTree>
    <p:extLst>
      <p:ext uri="{BB962C8B-B14F-4D97-AF65-F5344CB8AC3E}">
        <p14:creationId xmlns:p14="http://schemas.microsoft.com/office/powerpoint/2010/main" val="2599156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mont Partnerships for Success Eval Plan for 12-12-13 training">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3194</TotalTime>
  <Words>1800</Words>
  <Application>Microsoft Office PowerPoint</Application>
  <PresentationFormat>On-screen Show (4:3)</PresentationFormat>
  <Paragraphs>312</Paragraphs>
  <Slides>36</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Arial</vt:lpstr>
      <vt:lpstr>Calibri</vt:lpstr>
      <vt:lpstr>Lucida Sans Unicode</vt:lpstr>
      <vt:lpstr>Myriad Pro</vt:lpstr>
      <vt:lpstr>Myriad Pro Black</vt:lpstr>
      <vt:lpstr>Myriad Pro Cond</vt:lpstr>
      <vt:lpstr>Times New Roman</vt:lpstr>
      <vt:lpstr>Verdana</vt:lpstr>
      <vt:lpstr>Wingdings</vt:lpstr>
      <vt:lpstr>Wingdings 2</vt:lpstr>
      <vt:lpstr>Wingdings 3</vt:lpstr>
      <vt:lpstr>Vermont Partnerships for Success Eval Plan for 12-12-13 training</vt:lpstr>
      <vt:lpstr>Office Theme</vt:lpstr>
      <vt:lpstr>Community-Based Approaches to Reducing Underage Drinking and Rx Drug Misuse: Encouraging Findings and Lessons Learned from Vermont’s Partnerships for Success (PFS) II Project </vt:lpstr>
      <vt:lpstr>Vermont Partnerships for Success Background</vt:lpstr>
      <vt:lpstr>What is the Strategic Prevention Framework?</vt:lpstr>
      <vt:lpstr>Vermont PFS Goals</vt:lpstr>
      <vt:lpstr>Vermont PFS Allocation of Resources</vt:lpstr>
      <vt:lpstr>PowerPoint Presentation</vt:lpstr>
      <vt:lpstr>ADAP’s Role</vt:lpstr>
      <vt:lpstr>Assessment and Planning</vt:lpstr>
      <vt:lpstr>Assessment and Planning Continued</vt:lpstr>
      <vt:lpstr>Vermont PFS Interventions</vt:lpstr>
      <vt:lpstr>Evaluation Data Sources</vt:lpstr>
      <vt:lpstr>What did grantees do?</vt:lpstr>
      <vt:lpstr>How well did they do it?</vt:lpstr>
      <vt:lpstr>Progress on Regional Prevention Structure (PFS Goal #3)</vt:lpstr>
      <vt:lpstr>Progress on Regional Prevention Structure (PFS Goal #3)</vt:lpstr>
      <vt:lpstr>Outcome Evaluation: Approach</vt:lpstr>
      <vt:lpstr>Timeline</vt:lpstr>
      <vt:lpstr>          Outcome Evaluation Findings Goal 1: Reduce underage and binge drinking among persons aged 12 to 20</vt:lpstr>
      <vt:lpstr>          Outcome Evaluation Findings Goal 2: Reduce prescription drug misuse and abuse among persons aged 12 to 25</vt:lpstr>
      <vt:lpstr>Outcome measures examined (YRBS)</vt:lpstr>
      <vt:lpstr>Outcome measures examined (YAS)</vt:lpstr>
      <vt:lpstr>Summary of patterns observed across all outcome measures</vt:lpstr>
      <vt:lpstr>Statewide Evaluation Conclusions</vt:lpstr>
      <vt:lpstr>Putting the PFS evaluation findings into the larger context…</vt:lpstr>
      <vt:lpstr>PowerPoint Presentation</vt:lpstr>
      <vt:lpstr>Binge Drinking trend summary: 1993 to 2015 (YRBS: high school)</vt:lpstr>
      <vt:lpstr>Vermont PFS Evaluation: Links to reports and tools</vt:lpstr>
      <vt:lpstr>PFS II:  Implementation at the Regional Level</vt:lpstr>
      <vt:lpstr>Previous Funding Structure – SPF-SIG</vt:lpstr>
      <vt:lpstr>PFS II</vt:lpstr>
      <vt:lpstr>Our Mantra</vt:lpstr>
      <vt:lpstr>PFS II: Coaltion Structure</vt:lpstr>
      <vt:lpstr>PFS II: Committee Structure</vt:lpstr>
      <vt:lpstr>What next?</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Vermont Young Adult Survey: Methods and Some Initial Findings</dc:title>
  <dc:creator>Robert Flewelling</dc:creator>
  <cp:lastModifiedBy>Robert Flewelling</cp:lastModifiedBy>
  <cp:revision>145</cp:revision>
  <cp:lastPrinted>2017-08-31T17:30:33Z</cp:lastPrinted>
  <dcterms:created xsi:type="dcterms:W3CDTF">2014-09-15T16:58:51Z</dcterms:created>
  <dcterms:modified xsi:type="dcterms:W3CDTF">2018-10-15T23:59:00Z</dcterms:modified>
</cp:coreProperties>
</file>